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 ContentType="image/ti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2"/>
  </p:notesMasterIdLst>
  <p:sldIdLst>
    <p:sldId id="256" r:id="rId2"/>
    <p:sldId id="305" r:id="rId3"/>
    <p:sldId id="258" r:id="rId4"/>
    <p:sldId id="262" r:id="rId5"/>
    <p:sldId id="265" r:id="rId6"/>
    <p:sldId id="260" r:id="rId7"/>
    <p:sldId id="266" r:id="rId8"/>
    <p:sldId id="308" r:id="rId9"/>
    <p:sldId id="267" r:id="rId10"/>
    <p:sldId id="268" r:id="rId11"/>
    <p:sldId id="271" r:id="rId12"/>
    <p:sldId id="309" r:id="rId13"/>
    <p:sldId id="275" r:id="rId14"/>
    <p:sldId id="277" r:id="rId15"/>
    <p:sldId id="280" r:id="rId16"/>
    <p:sldId id="282" r:id="rId17"/>
    <p:sldId id="284" r:id="rId18"/>
    <p:sldId id="285" r:id="rId19"/>
    <p:sldId id="287" r:id="rId20"/>
    <p:sldId id="306" r:id="rId21"/>
    <p:sldId id="288" r:id="rId22"/>
    <p:sldId id="289" r:id="rId23"/>
    <p:sldId id="286" r:id="rId24"/>
    <p:sldId id="292" r:id="rId25"/>
    <p:sldId id="293" r:id="rId26"/>
    <p:sldId id="294" r:id="rId27"/>
    <p:sldId id="314" r:id="rId28"/>
    <p:sldId id="296" r:id="rId29"/>
    <p:sldId id="297" r:id="rId30"/>
    <p:sldId id="298" r:id="rId31"/>
    <p:sldId id="299" r:id="rId32"/>
    <p:sldId id="300" r:id="rId33"/>
    <p:sldId id="304" r:id="rId34"/>
    <p:sldId id="303" r:id="rId35"/>
    <p:sldId id="313" r:id="rId36"/>
    <p:sldId id="307" r:id="rId37"/>
    <p:sldId id="310" r:id="rId38"/>
    <p:sldId id="312" r:id="rId39"/>
    <p:sldId id="311" r:id="rId40"/>
    <p:sldId id="302" r:id="rId41"/>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200" b="0" i="0" u="none" strike="noStrike" cap="none" spc="0" normalizeH="0" baseline="0">
        <a:ln>
          <a:noFill/>
        </a:ln>
        <a:solidFill>
          <a:srgbClr val="FFFFFF"/>
        </a:solidFill>
        <a:effectLst/>
        <a:uFillTx/>
        <a:latin typeface="+mn-lt"/>
        <a:ea typeface="+mn-ea"/>
        <a:cs typeface="+mn-cs"/>
        <a:sym typeface="Helvetica Light"/>
      </a:defRPr>
    </a:lvl1pPr>
    <a:lvl2pPr marL="0" marR="0" indent="0" algn="ctr" defTabSz="821531" rtl="0" fontAlgn="auto" latinLnBrk="0" hangingPunct="0">
      <a:lnSpc>
        <a:spcPct val="100000"/>
      </a:lnSpc>
      <a:spcBef>
        <a:spcPts val="0"/>
      </a:spcBef>
      <a:spcAft>
        <a:spcPts val="0"/>
      </a:spcAft>
      <a:buClrTx/>
      <a:buSzTx/>
      <a:buFontTx/>
      <a:buNone/>
      <a:tabLst/>
      <a:defRPr kumimoji="0" sz="5200" b="0" i="0" u="none" strike="noStrike" cap="none" spc="0" normalizeH="0" baseline="0">
        <a:ln>
          <a:noFill/>
        </a:ln>
        <a:solidFill>
          <a:srgbClr val="FFFFFF"/>
        </a:solidFill>
        <a:effectLst/>
        <a:uFillTx/>
        <a:latin typeface="+mn-lt"/>
        <a:ea typeface="+mn-ea"/>
        <a:cs typeface="+mn-cs"/>
        <a:sym typeface="Helvetica Light"/>
      </a:defRPr>
    </a:lvl2pPr>
    <a:lvl3pPr marL="0" marR="0" indent="0" algn="ctr" defTabSz="821531" rtl="0" fontAlgn="auto" latinLnBrk="0" hangingPunct="0">
      <a:lnSpc>
        <a:spcPct val="100000"/>
      </a:lnSpc>
      <a:spcBef>
        <a:spcPts val="0"/>
      </a:spcBef>
      <a:spcAft>
        <a:spcPts val="0"/>
      </a:spcAft>
      <a:buClrTx/>
      <a:buSzTx/>
      <a:buFontTx/>
      <a:buNone/>
      <a:tabLst/>
      <a:defRPr kumimoji="0" sz="5200" b="0" i="0" u="none" strike="noStrike" cap="none" spc="0" normalizeH="0" baseline="0">
        <a:ln>
          <a:noFill/>
        </a:ln>
        <a:solidFill>
          <a:srgbClr val="FFFFFF"/>
        </a:solidFill>
        <a:effectLst/>
        <a:uFillTx/>
        <a:latin typeface="+mn-lt"/>
        <a:ea typeface="+mn-ea"/>
        <a:cs typeface="+mn-cs"/>
        <a:sym typeface="Helvetica Light"/>
      </a:defRPr>
    </a:lvl3pPr>
    <a:lvl4pPr marL="0" marR="0" indent="0" algn="ctr" defTabSz="821531" rtl="0" fontAlgn="auto" latinLnBrk="0" hangingPunct="0">
      <a:lnSpc>
        <a:spcPct val="100000"/>
      </a:lnSpc>
      <a:spcBef>
        <a:spcPts val="0"/>
      </a:spcBef>
      <a:spcAft>
        <a:spcPts val="0"/>
      </a:spcAft>
      <a:buClrTx/>
      <a:buSzTx/>
      <a:buFontTx/>
      <a:buNone/>
      <a:tabLst/>
      <a:defRPr kumimoji="0" sz="5200" b="0" i="0" u="none" strike="noStrike" cap="none" spc="0" normalizeH="0" baseline="0">
        <a:ln>
          <a:noFill/>
        </a:ln>
        <a:solidFill>
          <a:srgbClr val="FFFFFF"/>
        </a:solidFill>
        <a:effectLst/>
        <a:uFillTx/>
        <a:latin typeface="+mn-lt"/>
        <a:ea typeface="+mn-ea"/>
        <a:cs typeface="+mn-cs"/>
        <a:sym typeface="Helvetica Light"/>
      </a:defRPr>
    </a:lvl4pPr>
    <a:lvl5pPr marL="0" marR="0" indent="0" algn="ctr" defTabSz="821531" rtl="0" fontAlgn="auto" latinLnBrk="0" hangingPunct="0">
      <a:lnSpc>
        <a:spcPct val="100000"/>
      </a:lnSpc>
      <a:spcBef>
        <a:spcPts val="0"/>
      </a:spcBef>
      <a:spcAft>
        <a:spcPts val="0"/>
      </a:spcAft>
      <a:buClrTx/>
      <a:buSzTx/>
      <a:buFontTx/>
      <a:buNone/>
      <a:tabLst/>
      <a:defRPr kumimoji="0" sz="5200" b="0" i="0" u="none" strike="noStrike" cap="none" spc="0" normalizeH="0" baseline="0">
        <a:ln>
          <a:noFill/>
        </a:ln>
        <a:solidFill>
          <a:srgbClr val="FFFFFF"/>
        </a:solidFill>
        <a:effectLst/>
        <a:uFillTx/>
        <a:latin typeface="+mn-lt"/>
        <a:ea typeface="+mn-ea"/>
        <a:cs typeface="+mn-cs"/>
        <a:sym typeface="Helvetica Light"/>
      </a:defRPr>
    </a:lvl5pPr>
    <a:lvl6pPr marL="0" marR="0" indent="0" algn="ctr" defTabSz="821531" rtl="0" fontAlgn="auto" latinLnBrk="0" hangingPunct="0">
      <a:lnSpc>
        <a:spcPct val="100000"/>
      </a:lnSpc>
      <a:spcBef>
        <a:spcPts val="0"/>
      </a:spcBef>
      <a:spcAft>
        <a:spcPts val="0"/>
      </a:spcAft>
      <a:buClrTx/>
      <a:buSzTx/>
      <a:buFontTx/>
      <a:buNone/>
      <a:tabLst/>
      <a:defRPr kumimoji="0" sz="5200" b="0" i="0" u="none" strike="noStrike" cap="none" spc="0" normalizeH="0" baseline="0">
        <a:ln>
          <a:noFill/>
        </a:ln>
        <a:solidFill>
          <a:srgbClr val="FFFFFF"/>
        </a:solidFill>
        <a:effectLst/>
        <a:uFillTx/>
        <a:latin typeface="+mn-lt"/>
        <a:ea typeface="+mn-ea"/>
        <a:cs typeface="+mn-cs"/>
        <a:sym typeface="Helvetica Light"/>
      </a:defRPr>
    </a:lvl6pPr>
    <a:lvl7pPr marL="0" marR="0" indent="0" algn="ctr" defTabSz="821531" rtl="0" fontAlgn="auto" latinLnBrk="0" hangingPunct="0">
      <a:lnSpc>
        <a:spcPct val="100000"/>
      </a:lnSpc>
      <a:spcBef>
        <a:spcPts val="0"/>
      </a:spcBef>
      <a:spcAft>
        <a:spcPts val="0"/>
      </a:spcAft>
      <a:buClrTx/>
      <a:buSzTx/>
      <a:buFontTx/>
      <a:buNone/>
      <a:tabLst/>
      <a:defRPr kumimoji="0" sz="5200" b="0" i="0" u="none" strike="noStrike" cap="none" spc="0" normalizeH="0" baseline="0">
        <a:ln>
          <a:noFill/>
        </a:ln>
        <a:solidFill>
          <a:srgbClr val="FFFFFF"/>
        </a:solidFill>
        <a:effectLst/>
        <a:uFillTx/>
        <a:latin typeface="+mn-lt"/>
        <a:ea typeface="+mn-ea"/>
        <a:cs typeface="+mn-cs"/>
        <a:sym typeface="Helvetica Light"/>
      </a:defRPr>
    </a:lvl7pPr>
    <a:lvl8pPr marL="0" marR="0" indent="0" algn="ctr" defTabSz="821531" rtl="0" fontAlgn="auto" latinLnBrk="0" hangingPunct="0">
      <a:lnSpc>
        <a:spcPct val="100000"/>
      </a:lnSpc>
      <a:spcBef>
        <a:spcPts val="0"/>
      </a:spcBef>
      <a:spcAft>
        <a:spcPts val="0"/>
      </a:spcAft>
      <a:buClrTx/>
      <a:buSzTx/>
      <a:buFontTx/>
      <a:buNone/>
      <a:tabLst/>
      <a:defRPr kumimoji="0" sz="5200" b="0" i="0" u="none" strike="noStrike" cap="none" spc="0" normalizeH="0" baseline="0">
        <a:ln>
          <a:noFill/>
        </a:ln>
        <a:solidFill>
          <a:srgbClr val="FFFFFF"/>
        </a:solidFill>
        <a:effectLst/>
        <a:uFillTx/>
        <a:latin typeface="+mn-lt"/>
        <a:ea typeface="+mn-ea"/>
        <a:cs typeface="+mn-cs"/>
        <a:sym typeface="Helvetica Light"/>
      </a:defRPr>
    </a:lvl8pPr>
    <a:lvl9pPr marL="0" marR="0" indent="0" algn="ctr" defTabSz="821531" rtl="0" fontAlgn="auto" latinLnBrk="0" hangingPunct="0">
      <a:lnSpc>
        <a:spcPct val="100000"/>
      </a:lnSpc>
      <a:spcBef>
        <a:spcPts val="0"/>
      </a:spcBef>
      <a:spcAft>
        <a:spcPts val="0"/>
      </a:spcAft>
      <a:buClrTx/>
      <a:buSzTx/>
      <a:buFontTx/>
      <a:buNone/>
      <a:tabLst/>
      <a:defRPr kumimoji="0" sz="5200" b="0" i="0" u="none" strike="noStrike" cap="none" spc="0" normalizeH="0" baseline="0">
        <a:ln>
          <a:noFill/>
        </a:ln>
        <a:solidFill>
          <a:srgbClr val="FFFFFF"/>
        </a:solidFill>
        <a:effectLst/>
        <a:uFillTx/>
        <a:latin typeface="+mn-lt"/>
        <a:ea typeface="+mn-ea"/>
        <a:cs typeface="+mn-cs"/>
        <a:sym typeface="Helvetica Light"/>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797A7C">
              <a:alpha val="30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0F5F0C"/>
          </a:solidFill>
        </a:fill>
      </a:tcStyle>
    </a:firstCol>
    <a:la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0365C0"/>
          </a:solidFill>
        </a:fill>
      </a:tcStyle>
    </a:lastRow>
    <a:fir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0365C0"/>
          </a:solidFill>
        </a:fill>
      </a:tcStyle>
    </a:firstRow>
  </a:tblStyle>
  <a:tblStyle styleId="{C7B018BB-80A7-4F77-B60F-C8B233D01FF8}" styleName="">
    <a:tblBg/>
    <a:wholeTbl>
      <a:tcTxStyle b="off" i="off">
        <a:fontRef idx="minor">
          <a:srgbClr val="FFFFFF"/>
        </a:fontRef>
        <a:srgbClr val="FFFFFF"/>
      </a:tcTxStyle>
      <a:tcStyle>
        <a:tcBdr>
          <a:left>
            <a:ln w="12700" cap="flat">
              <a:solidFill>
                <a:srgbClr val="CBCBCB"/>
              </a:solidFill>
              <a:prstDash val="solid"/>
              <a:miter lim="400000"/>
            </a:ln>
          </a:left>
          <a:right>
            <a:ln w="12700" cap="flat">
              <a:solidFill>
                <a:srgbClr val="CBCBCB"/>
              </a:solidFill>
              <a:prstDash val="solid"/>
              <a:miter lim="400000"/>
            </a:ln>
          </a:right>
          <a:top>
            <a:ln w="127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solidFill>
                <a:srgbClr val="CBCBCB"/>
              </a:solidFill>
              <a:prstDash val="solid"/>
              <a:miter lim="400000"/>
            </a:ln>
          </a:insideV>
        </a:tcBdr>
        <a:fill>
          <a:noFill/>
        </a:fill>
      </a:tcStyle>
    </a:wholeTbl>
    <a:band2H>
      <a:tcTxStyle/>
      <a:tcStyle>
        <a:tcBdr/>
        <a:fill>
          <a:solidFill>
            <a:srgbClr val="87CED4">
              <a:alpha val="20000"/>
            </a:srgbClr>
          </a:solidFill>
        </a:fill>
      </a:tcStyle>
    </a:band2H>
    <a:firstCol>
      <a:tcTxStyle b="off" i="off">
        <a:fontRef idx="minor">
          <a:srgbClr val="FFFFFF"/>
        </a:fontRef>
        <a:srgbClr val="FFFFFF"/>
      </a:tcTxStyle>
      <a:tcStyle>
        <a:tcBdr>
          <a:left>
            <a:ln w="12700" cap="flat">
              <a:solidFill>
                <a:srgbClr val="CBCBCB"/>
              </a:solidFill>
              <a:prstDash val="solid"/>
              <a:miter lim="400000"/>
            </a:ln>
          </a:left>
          <a:right>
            <a:ln w="12700" cap="flat">
              <a:solidFill>
                <a:srgbClr val="CBCBCB"/>
              </a:solidFill>
              <a:prstDash val="solid"/>
              <a:miter lim="400000"/>
            </a:ln>
          </a:right>
          <a:top>
            <a:ln w="127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solidFill>
                <a:srgbClr val="CBCBCB"/>
              </a:solidFill>
              <a:prstDash val="solid"/>
              <a:miter lim="400000"/>
            </a:ln>
          </a:insideV>
        </a:tcBdr>
        <a:fill>
          <a:solidFill>
            <a:srgbClr val="398CCE"/>
          </a:solidFill>
        </a:fill>
      </a:tcStyle>
    </a:firstCol>
    <a:lastRow>
      <a:tcTxStyle b="off" i="off">
        <a:fontRef idx="minor">
          <a:srgbClr val="FFFFFF"/>
        </a:fontRef>
        <a:srgbClr val="FFFFFF"/>
      </a:tcTxStyle>
      <a:tcStyle>
        <a:tcBdr>
          <a:left>
            <a:ln w="12700" cap="flat">
              <a:solidFill>
                <a:srgbClr val="CBCBCB"/>
              </a:solidFill>
              <a:prstDash val="solid"/>
              <a:miter lim="400000"/>
            </a:ln>
          </a:left>
          <a:right>
            <a:ln w="12700" cap="flat">
              <a:solidFill>
                <a:srgbClr val="CBCBCB"/>
              </a:solidFill>
              <a:prstDash val="solid"/>
              <a:miter lim="400000"/>
            </a:ln>
          </a:right>
          <a:top>
            <a:ln w="254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solidFill>
                <a:srgbClr val="CBCBCB"/>
              </a:solidFill>
              <a:prstDash val="solid"/>
              <a:miter lim="400000"/>
            </a:ln>
          </a:insideV>
        </a:tcBdr>
        <a:fill>
          <a:noFill/>
        </a:fill>
      </a:tcStyle>
    </a:lastRow>
    <a:firstRow>
      <a:tcTxStyle b="off" i="off">
        <a:fontRef idx="minor">
          <a:srgbClr val="FFFFFF"/>
        </a:fontRef>
        <a:srgbClr val="FFFFFF"/>
      </a:tcTxStyle>
      <a:tcStyle>
        <a:tcBdr>
          <a:left>
            <a:ln w="12700" cap="flat">
              <a:solidFill>
                <a:srgbClr val="CBCBCB"/>
              </a:solidFill>
              <a:prstDash val="solid"/>
              <a:miter lim="400000"/>
            </a:ln>
          </a:left>
          <a:right>
            <a:ln w="12700" cap="flat">
              <a:solidFill>
                <a:srgbClr val="CBCBCB"/>
              </a:solidFill>
              <a:prstDash val="solid"/>
              <a:miter lim="400000"/>
            </a:ln>
          </a:right>
          <a:top>
            <a:ln w="127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solidFill>
                <a:srgbClr val="CBCBCB"/>
              </a:solidFill>
              <a:prstDash val="solid"/>
              <a:miter lim="400000"/>
            </a:ln>
          </a:insideV>
        </a:tcBdr>
        <a:fill>
          <a:solidFill>
            <a:srgbClr val="0365C0"/>
          </a:solidFill>
        </a:fill>
      </a:tcStyle>
    </a:firstRow>
  </a:tblStyle>
  <a:tblStyle styleId="{EEE7283C-3CF3-47DC-8721-378D4A62B228}" styleName="">
    <a:tblBg/>
    <a:wholeTbl>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929292"/>
              </a:solidFill>
              <a:prstDash val="solid"/>
              <a:miter lim="400000"/>
            </a:ln>
          </a:top>
          <a:bottom>
            <a:ln w="12700" cap="flat">
              <a:solidFill>
                <a:srgbClr val="929292"/>
              </a:solidFill>
              <a:prstDash val="solid"/>
              <a:miter lim="400000"/>
            </a:ln>
          </a:bottom>
          <a:insideH>
            <a:ln w="12700" cap="flat">
              <a:solidFill>
                <a:srgbClr val="929292"/>
              </a:solidFill>
              <a:prstDash val="solid"/>
              <a:miter lim="400000"/>
            </a:ln>
          </a:insideH>
          <a:insideV>
            <a:ln w="12700" cap="flat">
              <a:noFill/>
              <a:miter lim="400000"/>
            </a:ln>
          </a:insideV>
        </a:tcBdr>
        <a:fill>
          <a:noFill/>
        </a:fill>
      </a:tcStyle>
    </a:wholeTbl>
    <a:band2H>
      <a:tcTxStyle/>
      <a:tcStyle>
        <a:tcBdr/>
        <a:fill>
          <a:solidFill>
            <a:srgbClr val="5DC123">
              <a:alpha val="19000"/>
            </a:srgbClr>
          </a:solidFill>
        </a:fill>
      </a:tcStyle>
    </a:band2H>
    <a:firstCol>
      <a:tcTxStyle b="off" i="off">
        <a:fontRef idx="minor">
          <a:srgbClr val="FFFFFF"/>
        </a:fontRef>
        <a:srgbClr val="FFFFFF"/>
      </a:tcTxStyle>
      <a:tcStyle>
        <a:tcBdr>
          <a:left>
            <a:ln w="12700" cap="flat">
              <a:solidFill>
                <a:srgbClr val="FFFFFF"/>
              </a:solidFill>
              <a:prstDash val="solid"/>
              <a:miter lim="400000"/>
            </a:ln>
          </a:left>
          <a:right>
            <a:ln w="25400" cap="flat">
              <a:solidFill>
                <a:srgbClr val="CBCBCB"/>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2"/>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noFill/>
              <a:miter lim="400000"/>
            </a:ln>
          </a:insideH>
          <a:insideV>
            <a:ln w="12700" cap="flat">
              <a:noFill/>
              <a:miter lim="400000"/>
            </a:ln>
          </a:insideV>
        </a:tcBdr>
        <a:fill>
          <a:solidFill>
            <a:srgbClr val="33632E"/>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noFill/>
              <a:miter lim="400000"/>
            </a:ln>
          </a:insideH>
          <a:insideV>
            <a:ln w="12700" cap="flat">
              <a:noFill/>
              <a:miter lim="400000"/>
            </a:ln>
          </a:insideV>
        </a:tcBdr>
        <a:fill>
          <a:solidFill>
            <a:srgbClr val="33632E"/>
          </a:solidFill>
        </a:fill>
      </a:tcStyle>
    </a:firstRow>
  </a:tblStyle>
  <a:tblStyle styleId="{CF821DB8-F4EB-4A41-A1BA-3FCAFE7338EE}" styleName="">
    <a:tblBg/>
    <a:wholeTbl>
      <a:tcTxStyle b="off" i="off">
        <a:fontRef idx="min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noFill/>
        </a:fill>
      </a:tcStyle>
    </a:wholeTbl>
    <a:band2H>
      <a:tcTxStyle/>
      <a:tcStyle>
        <a:tcBdr/>
        <a:fill>
          <a:solidFill>
            <a:srgbClr val="797A7C">
              <a:alpha val="30000"/>
            </a:srgbClr>
          </a:solidFill>
        </a:fill>
      </a:tcStyle>
    </a:band2H>
    <a:firstCol>
      <a:tcTxStyle b="off" i="off">
        <a:fontRef idx="minor">
          <a:srgbClr val="000000"/>
        </a:fontRef>
        <a:srgbClr val="000000"/>
      </a:tcTxStyle>
      <a:tcStyle>
        <a:tcBdr>
          <a:left>
            <a:ln w="12700" cap="flat">
              <a:solidFill>
                <a:srgbClr val="FFFFFF"/>
              </a:solidFill>
              <a:prstDash val="solid"/>
              <a:miter lim="400000"/>
            </a:ln>
          </a:left>
          <a:right>
            <a:ln w="25400" cap="flat">
              <a:solidFill>
                <a:srgbClr val="FFFFFF"/>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6">
              <a:hueOff val="105381"/>
              <a:satOff val="14341"/>
              <a:lumOff val="10801"/>
            </a:schemeClr>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25400" cap="flat">
              <a:solidFill>
                <a:srgbClr val="FFFFFF"/>
              </a:solidFill>
              <a:prstDash val="solid"/>
              <a:miter lim="400000"/>
            </a:ln>
          </a:top>
          <a:bottom>
            <a:ln w="12700" cap="flat">
              <a:solidFill>
                <a:srgbClr val="FFFFFF"/>
              </a:solidFill>
              <a:prstDash val="solid"/>
              <a:miter lim="400000"/>
            </a:ln>
          </a:bottom>
          <a:insideH>
            <a:ln w="12700" cap="flat">
              <a:noFill/>
              <a:miter lim="400000"/>
            </a:ln>
          </a:insideH>
          <a:insideV>
            <a:ln w="12700" cap="flat">
              <a:noFill/>
              <a:miter lim="400000"/>
            </a:ln>
          </a:insideV>
        </a:tcBdr>
        <a:fill>
          <a:noFill/>
        </a:fill>
      </a:tcStyle>
    </a:lastRow>
    <a:fir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FFFFFF"/>
              </a:solidFill>
              <a:prstDash val="solid"/>
              <a:miter lim="400000"/>
            </a:ln>
          </a:top>
          <a:bottom>
            <a:ln w="25400" cap="flat">
              <a:solidFill>
                <a:srgbClr val="FFFFFF"/>
              </a:solidFill>
              <a:prstDash val="solid"/>
              <a:miter lim="400000"/>
            </a:ln>
          </a:bottom>
          <a:insideH>
            <a:ln w="12700" cap="flat">
              <a:noFill/>
              <a:miter lim="400000"/>
            </a:ln>
          </a:insideH>
          <a:insideV>
            <a:ln w="12700" cap="flat">
              <a:noFill/>
              <a:miter lim="400000"/>
            </a:ln>
          </a:insideV>
        </a:tcBdr>
        <a:fill>
          <a:solidFill>
            <a:schemeClr val="accent6">
              <a:hueOff val="105381"/>
              <a:satOff val="14341"/>
              <a:lumOff val="10801"/>
            </a:schemeClr>
          </a:solidFill>
        </a:fill>
      </a:tcStyle>
    </a:firstRow>
  </a:tblStyle>
  <a:tblStyle styleId="{33BA23B1-9221-436E-865A-0063620EA4FD}" styleName="">
    <a:tblBg/>
    <a:wholeTbl>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noFill/>
              <a:miter lim="400000"/>
            </a:ln>
          </a:insideV>
        </a:tcBdr>
        <a:fill>
          <a:noFill/>
        </a:fill>
      </a:tcStyle>
    </a:wholeTbl>
    <a:band2H>
      <a:tcTxStyle/>
      <a:tcStyle>
        <a:tcBdr/>
        <a:fill>
          <a:solidFill>
            <a:srgbClr val="797A7C">
              <a:alpha val="30000"/>
            </a:srgbClr>
          </a:solidFill>
        </a:fill>
      </a:tcStyle>
    </a:band2H>
    <a:firstCol>
      <a:tcTxStyle b="off" i="off">
        <a:fontRef idx="minor">
          <a:srgbClr val="FFFFFF"/>
        </a:fontRef>
        <a:srgbClr val="FFFFFF"/>
      </a:tcTxStyle>
      <a:tcStyle>
        <a:tcBdr>
          <a:left>
            <a:ln w="12700" cap="flat">
              <a:solidFill>
                <a:srgbClr val="CBCBCB"/>
              </a:solidFill>
              <a:prstDash val="solid"/>
              <a:miter lim="400000"/>
            </a:ln>
          </a:left>
          <a:right>
            <a:ln w="12700" cap="flat">
              <a:solidFill>
                <a:srgbClr val="CBCBCB"/>
              </a:solidFill>
              <a:prstDash val="solid"/>
              <a:miter lim="400000"/>
            </a:ln>
          </a:right>
          <a:top>
            <a:ln w="127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noFill/>
              <a:miter lim="400000"/>
            </a:ln>
          </a:insideV>
        </a:tcBdr>
        <a:fill>
          <a:solidFill>
            <a:srgbClr val="545761"/>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CBCBCB"/>
              </a:solidFill>
              <a:prstDash val="solid"/>
              <a:miter lim="400000"/>
            </a:ln>
          </a:top>
          <a:bottom>
            <a:ln w="12700" cap="flat">
              <a:solidFill>
                <a:srgbClr val="CBCBCB"/>
              </a:solidFill>
              <a:prstDash val="solid"/>
              <a:miter lim="400000"/>
            </a:ln>
          </a:bottom>
          <a:insideH>
            <a:ln w="12700" cap="flat">
              <a:noFill/>
              <a:miter lim="400000"/>
            </a:ln>
          </a:insideH>
          <a:insideV>
            <a:ln w="12700" cap="flat">
              <a:noFill/>
              <a:miter lim="400000"/>
            </a:ln>
          </a:insideV>
        </a:tcBdr>
        <a:fill>
          <a:solidFill>
            <a:srgbClr val="777C83"/>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CBCBCB"/>
              </a:solidFill>
              <a:prstDash val="solid"/>
              <a:miter lim="400000"/>
            </a:ln>
          </a:top>
          <a:bottom>
            <a:ln w="12700" cap="flat">
              <a:solidFill>
                <a:srgbClr val="FFFFFF"/>
              </a:solidFill>
              <a:prstDash val="solid"/>
              <a:miter lim="400000"/>
            </a:ln>
          </a:bottom>
          <a:insideH>
            <a:ln w="12700" cap="flat">
              <a:noFill/>
              <a:miter lim="400000"/>
            </a:ln>
          </a:insideH>
          <a:insideV>
            <a:ln w="12700" cap="flat">
              <a:noFill/>
              <a:miter lim="400000"/>
            </a:ln>
          </a:insideV>
        </a:tcBdr>
        <a:fill>
          <a:solidFill>
            <a:srgbClr val="777C83"/>
          </a:solidFill>
        </a:fill>
      </a:tcStyle>
    </a:firstRow>
  </a:tblStyle>
  <a:tblStyle styleId="{2708684C-4D16-4618-839F-0558EEFCDFE6}" styleName="">
    <a:tblBg/>
    <a:wholeTbl>
      <a:tcTxStyle b="off" i="off">
        <a:fontRef idx="minor">
          <a:srgbClr val="FFFFFF"/>
        </a:fontRef>
        <a:srgbClr val="FFFFFF"/>
      </a:tcTxStyle>
      <a:tcStyle>
        <a:tcBdr>
          <a:left>
            <a:ln w="12700" cap="flat">
              <a:solidFill>
                <a:srgbClr val="FFFFFF"/>
              </a:solidFill>
              <a:custDash>
                <a:ds d="200000" sp="200000"/>
              </a:custDash>
              <a:miter lim="400000"/>
            </a:ln>
          </a:left>
          <a:right>
            <a:ln w="12700" cap="flat">
              <a:solidFill>
                <a:srgbClr val="FFFFFF"/>
              </a:solidFill>
              <a:custDash>
                <a:ds d="200000" sp="200000"/>
              </a:custDash>
              <a:miter lim="400000"/>
            </a:ln>
          </a:right>
          <a:top>
            <a:ln w="12700" cap="flat">
              <a:solidFill>
                <a:srgbClr val="FFFFFF"/>
              </a:solidFill>
              <a:custDash>
                <a:ds d="200000" sp="200000"/>
              </a:custDash>
              <a:miter lim="400000"/>
            </a:ln>
          </a:top>
          <a:bottom>
            <a:ln w="12700" cap="flat">
              <a:solidFill>
                <a:srgbClr val="FFFFFF"/>
              </a:solidFill>
              <a:custDash>
                <a:ds d="200000" sp="200000"/>
              </a:custDash>
              <a:miter lim="400000"/>
            </a:ln>
          </a:bottom>
          <a:insideH>
            <a:ln w="12700" cap="flat">
              <a:solidFill>
                <a:srgbClr val="FFFFFF"/>
              </a:solidFill>
              <a:custDash>
                <a:ds d="200000" sp="200000"/>
              </a:custDash>
              <a:miter lim="400000"/>
            </a:ln>
          </a:insideH>
          <a:insideV>
            <a:ln w="12700" cap="flat">
              <a:solidFill>
                <a:srgbClr val="FFFFFF"/>
              </a:solidFill>
              <a:custDash>
                <a:ds d="200000" sp="200000"/>
              </a:custDash>
              <a:miter lim="400000"/>
            </a:ln>
          </a:insideV>
        </a:tcBdr>
        <a:fill>
          <a:noFill/>
        </a:fill>
      </a:tcStyle>
    </a:wholeTbl>
    <a:band2H>
      <a:tcTxStyle/>
      <a:tcStyle>
        <a:tcBdr/>
        <a:fill>
          <a:solidFill>
            <a:srgbClr val="797A7C">
              <a:alpha val="30000"/>
            </a:srgbClr>
          </a:solidFill>
        </a:fill>
      </a:tcStyle>
    </a:band2H>
    <a:firstCol>
      <a:tcTxStyle b="on" i="off">
        <a:font>
          <a:latin typeface="Helvetica"/>
          <a:ea typeface="Helvetica"/>
          <a:cs typeface="Helvetica"/>
        </a:font>
        <a:srgbClr val="FFFFFF"/>
      </a:tcTxStyle>
      <a:tcStyle>
        <a:tcBdr>
          <a:left>
            <a:ln w="12700" cap="flat">
              <a:noFill/>
              <a:miter lim="400000"/>
            </a:ln>
          </a:left>
          <a:right>
            <a:ln w="12700" cap="flat">
              <a:solidFill>
                <a:srgbClr val="FFFFFF"/>
              </a:solidFill>
              <a:prstDash val="solid"/>
              <a:miter lim="400000"/>
            </a:ln>
          </a:right>
          <a:top>
            <a:ln w="12700" cap="flat">
              <a:solidFill>
                <a:srgbClr val="FFFFFF"/>
              </a:solidFill>
              <a:custDash>
                <a:ds d="200000" sp="200000"/>
              </a:custDash>
              <a:miter lim="400000"/>
            </a:ln>
          </a:top>
          <a:bottom>
            <a:ln w="12700" cap="flat">
              <a:solidFill>
                <a:srgbClr val="FFFFFF"/>
              </a:solidFill>
              <a:custDash>
                <a:ds d="200000" sp="200000"/>
              </a:custDash>
              <a:miter lim="400000"/>
            </a:ln>
          </a:bottom>
          <a:insideH>
            <a:ln w="12700" cap="flat">
              <a:solidFill>
                <a:srgbClr val="FFFFFF"/>
              </a:solidFill>
              <a:custDash>
                <a:ds d="200000" sp="200000"/>
              </a:custDash>
              <a:miter lim="400000"/>
            </a:ln>
          </a:insideH>
          <a:insideV>
            <a:ln w="12700" cap="flat">
              <a:solidFill>
                <a:srgbClr val="FFFFFF"/>
              </a:solidFill>
              <a:custDash>
                <a:ds d="200000" sp="200000"/>
              </a:custDash>
              <a:miter lim="400000"/>
            </a:ln>
          </a:insideV>
        </a:tcBdr>
        <a:fill>
          <a:noFill/>
        </a:fill>
      </a:tcStyle>
    </a:firstCol>
    <a:lastRow>
      <a:tcTxStyle b="on" i="off">
        <a:font>
          <a:latin typeface="Helvetica"/>
          <a:ea typeface="Helvetica"/>
          <a:cs typeface="Helvetica"/>
        </a:font>
        <a:srgbClr val="FFFFFF"/>
      </a:tcTxStyle>
      <a:tcStyle>
        <a:tcBdr>
          <a:left>
            <a:ln w="12700" cap="flat">
              <a:solidFill>
                <a:srgbClr val="FFFFFF"/>
              </a:solidFill>
              <a:custDash>
                <a:ds d="200000" sp="200000"/>
              </a:custDash>
              <a:miter lim="400000"/>
            </a:ln>
          </a:left>
          <a:right>
            <a:ln w="12700" cap="flat">
              <a:solidFill>
                <a:srgbClr val="FFFFFF"/>
              </a:solidFill>
              <a:custDash>
                <a:ds d="200000" sp="200000"/>
              </a:custDash>
              <a:miter lim="400000"/>
            </a:ln>
          </a:right>
          <a:top>
            <a:ln w="12700" cap="flat">
              <a:solidFill>
                <a:srgbClr val="FFFFFF"/>
              </a:solidFill>
              <a:prstDash val="solid"/>
              <a:miter lim="400000"/>
            </a:ln>
          </a:top>
          <a:bottom>
            <a:ln w="12700" cap="flat">
              <a:noFill/>
              <a:miter lim="400000"/>
            </a:ln>
          </a:bottom>
          <a:insideH>
            <a:ln w="12700" cap="flat">
              <a:noFill/>
              <a:miter lim="400000"/>
            </a:ln>
          </a:insideH>
          <a:insideV>
            <a:ln w="12700" cap="flat">
              <a:solidFill>
                <a:srgbClr val="FFFFFF"/>
              </a:solidFill>
              <a:custDash>
                <a:ds d="200000" sp="200000"/>
              </a:custDash>
              <a:miter lim="400000"/>
            </a:ln>
          </a:insideV>
        </a:tcBdr>
        <a:fill>
          <a:noFill/>
        </a:fill>
      </a:tcStyle>
    </a:lastRow>
    <a:firstRow>
      <a:tcTxStyle b="on" i="off">
        <a:font>
          <a:latin typeface="Helvetica"/>
          <a:ea typeface="Helvetica"/>
          <a:cs typeface="Helvetica"/>
        </a:font>
        <a:srgbClr val="FFFFFF"/>
      </a:tcTxStyle>
      <a:tcStyle>
        <a:tcBdr>
          <a:left>
            <a:ln w="12700" cap="flat">
              <a:solidFill>
                <a:srgbClr val="FFFFFF"/>
              </a:solidFill>
              <a:custDash>
                <a:ds d="200000" sp="200000"/>
              </a:custDash>
              <a:miter lim="400000"/>
            </a:ln>
          </a:left>
          <a:right>
            <a:ln w="12700" cap="flat">
              <a:solidFill>
                <a:srgbClr val="FFFFFF"/>
              </a:solidFill>
              <a:custDash>
                <a:ds d="200000" sp="200000"/>
              </a:custDash>
              <a:miter lim="400000"/>
            </a:ln>
          </a:right>
          <a:top>
            <a:ln w="12700" cap="flat">
              <a:noFill/>
              <a:miter lim="400000"/>
            </a:ln>
          </a:top>
          <a:bottom>
            <a:ln w="12700" cap="flat">
              <a:solidFill>
                <a:srgbClr val="FFFFFF"/>
              </a:solidFill>
              <a:prstDash val="solid"/>
              <a:miter lim="400000"/>
            </a:ln>
          </a:bottom>
          <a:insideH>
            <a:ln w="12700" cap="flat">
              <a:noFill/>
              <a:miter lim="400000"/>
            </a:ln>
          </a:insideH>
          <a:insideV>
            <a:ln w="12700" cap="flat">
              <a:solidFill>
                <a:srgbClr val="FFFFFF"/>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6" d="100"/>
          <a:sy n="76" d="100"/>
        </p:scale>
        <p:origin x="2886" y="12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标题与副标题">
    <p:spTree>
      <p:nvGrpSpPr>
        <p:cNvPr id="1" name=""/>
        <p:cNvGrpSpPr/>
        <p:nvPr/>
      </p:nvGrpSpPr>
      <p:grpSpPr>
        <a:xfrm>
          <a:off x="0" y="0"/>
          <a:ext cx="0" cy="0"/>
          <a:chOff x="0" y="0"/>
          <a:chExt cx="0" cy="0"/>
        </a:xfrm>
      </p:grpSpPr>
      <p:sp>
        <p:nvSpPr>
          <p:cNvPr id="11" name="标题文本"/>
          <p:cNvSpPr txBox="1">
            <a:spLocks noGrp="1"/>
          </p:cNvSpPr>
          <p:nvPr>
            <p:ph type="title"/>
          </p:nvPr>
        </p:nvSpPr>
        <p:spPr>
          <a:xfrm>
            <a:off x="4833937" y="2303859"/>
            <a:ext cx="14716126" cy="4643438"/>
          </a:xfrm>
          <a:prstGeom prst="rect">
            <a:avLst/>
          </a:prstGeom>
        </p:spPr>
        <p:txBody>
          <a:bodyPr anchor="b"/>
          <a:lstStyle/>
          <a:p>
            <a:r>
              <a:t>标题文本</a:t>
            </a:r>
          </a:p>
        </p:txBody>
      </p:sp>
      <p:sp>
        <p:nvSpPr>
          <p:cNvPr id="12" name="正文级别 1…"/>
          <p:cNvSpPr txBox="1">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0" algn="ctr">
              <a:spcBef>
                <a:spcPts val="0"/>
              </a:spcBef>
              <a:buSzTx/>
              <a:buNone/>
              <a:defRPr sz="4400"/>
            </a:lvl2pPr>
            <a:lvl3pPr marL="0" indent="0" algn="ctr">
              <a:spcBef>
                <a:spcPts val="0"/>
              </a:spcBef>
              <a:buSzTx/>
              <a:buNone/>
              <a:defRPr sz="4400"/>
            </a:lvl3pPr>
            <a:lvl4pPr marL="0" indent="0" algn="ctr">
              <a:spcBef>
                <a:spcPts val="0"/>
              </a:spcBef>
              <a:buSzTx/>
              <a:buNone/>
              <a:defRPr sz="4400"/>
            </a:lvl4pPr>
            <a:lvl5pPr marL="0" indent="0" algn="ctr">
              <a:spcBef>
                <a:spcPts val="0"/>
              </a:spcBef>
              <a:buSzTx/>
              <a:buNone/>
              <a:defRPr sz="4400"/>
            </a:lvl5pPr>
          </a:lstStyle>
          <a:p>
            <a:r>
              <a:t>正文级别 1</a:t>
            </a:r>
          </a:p>
          <a:p>
            <a:pPr lvl="1"/>
            <a:r>
              <a:t>正文级别 2</a:t>
            </a:r>
          </a:p>
          <a:p>
            <a:pPr lvl="2"/>
            <a:r>
              <a:t>正文级别 3</a:t>
            </a:r>
          </a:p>
          <a:p>
            <a:pPr lvl="3"/>
            <a:r>
              <a:t>正文级别 4</a:t>
            </a:r>
          </a:p>
          <a:p>
            <a:pPr lvl="4"/>
            <a:r>
              <a:t>正文级别 5</a:t>
            </a:r>
          </a:p>
        </p:txBody>
      </p:sp>
      <p:sp>
        <p:nvSpPr>
          <p:cNvPr id="13" name="幻灯片编号"/>
          <p:cNvSpPr txBox="1">
            <a:spLocks noGrp="1"/>
          </p:cNvSpPr>
          <p:nvPr>
            <p:ph type="sldNum" sz="quarter" idx="2"/>
          </p:nvPr>
        </p:nvSpPr>
        <p:spPr>
          <a:xfrm>
            <a:off x="11935814" y="13001625"/>
            <a:ext cx="494513" cy="511175"/>
          </a:xfrm>
          <a:prstGeom prst="rect">
            <a:avLst/>
          </a:prstGeom>
        </p:spPr>
        <p:txBody>
          <a:bodyPr anchor="t"/>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引文">
    <p:spTree>
      <p:nvGrpSpPr>
        <p:cNvPr id="1" name=""/>
        <p:cNvGrpSpPr/>
        <p:nvPr/>
      </p:nvGrpSpPr>
      <p:grpSpPr>
        <a:xfrm>
          <a:off x="0" y="0"/>
          <a:ext cx="0" cy="0"/>
          <a:chOff x="0" y="0"/>
          <a:chExt cx="0" cy="0"/>
        </a:xfrm>
      </p:grpSpPr>
      <p:sp>
        <p:nvSpPr>
          <p:cNvPr id="93" name="–Johnny Appleseed"/>
          <p:cNvSpPr txBox="1">
            <a:spLocks noGrp="1"/>
          </p:cNvSpPr>
          <p:nvPr>
            <p:ph type="body" sz="quarter" idx="13"/>
          </p:nvPr>
        </p:nvSpPr>
        <p:spPr>
          <a:xfrm>
            <a:off x="4833937" y="8947546"/>
            <a:ext cx="14716126" cy="750095"/>
          </a:xfrm>
          <a:prstGeom prst="rect">
            <a:avLst/>
          </a:prstGeom>
        </p:spPr>
        <p:txBody>
          <a:bodyPr anchor="t">
            <a:spAutoFit/>
          </a:bodyPr>
          <a:lstStyle>
            <a:lvl1pPr marL="0" indent="0" algn="ctr">
              <a:spcBef>
                <a:spcPts val="0"/>
              </a:spcBef>
              <a:buSzTx/>
              <a:buNone/>
              <a:defRPr sz="3800" b="1">
                <a:latin typeface="Helvetica"/>
                <a:ea typeface="Helvetica"/>
                <a:cs typeface="Helvetica"/>
                <a:sym typeface="Helvetica"/>
              </a:defRPr>
            </a:lvl1pPr>
          </a:lstStyle>
          <a:p>
            <a:r>
              <a:t>–Johnny Appleseed</a:t>
            </a:r>
          </a:p>
        </p:txBody>
      </p:sp>
      <p:sp>
        <p:nvSpPr>
          <p:cNvPr id="94" name="“在此键入引文。”"/>
          <p:cNvSpPr txBox="1">
            <a:spLocks noGrp="1"/>
          </p:cNvSpPr>
          <p:nvPr>
            <p:ph type="body" sz="quarter" idx="14"/>
          </p:nvPr>
        </p:nvSpPr>
        <p:spPr>
          <a:xfrm>
            <a:off x="4833937" y="5916215"/>
            <a:ext cx="14716126" cy="1133476"/>
          </a:xfrm>
          <a:prstGeom prst="rect">
            <a:avLst/>
          </a:prstGeom>
        </p:spPr>
        <p:txBody>
          <a:bodyPr>
            <a:spAutoFit/>
          </a:bodyPr>
          <a:lstStyle>
            <a:lvl1pPr marL="0" indent="0" algn="ctr">
              <a:spcBef>
                <a:spcPts val="3300"/>
              </a:spcBef>
              <a:buSzTx/>
              <a:buNone/>
              <a:defRPr sz="5600"/>
            </a:lvl1pPr>
          </a:lstStyle>
          <a:p>
            <a:r>
              <a:t>“在此键入引文。”</a:t>
            </a:r>
          </a:p>
        </p:txBody>
      </p:sp>
      <p:sp>
        <p:nvSpPr>
          <p:cNvPr id="95" name="幻灯片编号"/>
          <p:cNvSpPr txBox="1">
            <a:spLocks noGrp="1"/>
          </p:cNvSpPr>
          <p:nvPr>
            <p:ph type="sldNum" sz="quarter" idx="2"/>
          </p:nvPr>
        </p:nvSpPr>
        <p:spPr>
          <a:xfrm>
            <a:off x="11935814" y="13001625"/>
            <a:ext cx="494513" cy="511175"/>
          </a:xfrm>
          <a:prstGeom prst="rect">
            <a:avLst/>
          </a:prstGeom>
        </p:spPr>
        <p:txBody>
          <a:bodyPr anchor="t"/>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照片">
    <p:spTree>
      <p:nvGrpSpPr>
        <p:cNvPr id="1" name=""/>
        <p:cNvGrpSpPr/>
        <p:nvPr/>
      </p:nvGrpSpPr>
      <p:grpSpPr>
        <a:xfrm>
          <a:off x="0" y="0"/>
          <a:ext cx="0" cy="0"/>
          <a:chOff x="0" y="0"/>
          <a:chExt cx="0" cy="0"/>
        </a:xfrm>
      </p:grpSpPr>
      <p:sp>
        <p:nvSpPr>
          <p:cNvPr id="102" name="图像"/>
          <p:cNvSpPr>
            <a:spLocks noGrp="1"/>
          </p:cNvSpPr>
          <p:nvPr>
            <p:ph type="pic" idx="13"/>
          </p:nvPr>
        </p:nvSpPr>
        <p:spPr>
          <a:xfrm>
            <a:off x="1905000" y="0"/>
            <a:ext cx="20574000" cy="13716000"/>
          </a:xfrm>
          <a:prstGeom prst="rect">
            <a:avLst/>
          </a:prstGeom>
        </p:spPr>
        <p:txBody>
          <a:bodyPr lIns="91439" tIns="45719" rIns="91439" bIns="45719" anchor="t">
            <a:noAutofit/>
          </a:bodyPr>
          <a:lstStyle/>
          <a:p>
            <a:endParaRPr/>
          </a:p>
        </p:txBody>
      </p:sp>
      <p:sp>
        <p:nvSpPr>
          <p:cNvPr id="103" name="幻灯片编号"/>
          <p:cNvSpPr txBox="1">
            <a:spLocks noGrp="1"/>
          </p:cNvSpPr>
          <p:nvPr>
            <p:ph type="sldNum" sz="quarter" idx="2"/>
          </p:nvPr>
        </p:nvSpPr>
        <p:spPr>
          <a:xfrm>
            <a:off x="11935814" y="13001625"/>
            <a:ext cx="494513" cy="511175"/>
          </a:xfrm>
          <a:prstGeom prst="rect">
            <a:avLst/>
          </a:prstGeom>
        </p:spPr>
        <p:txBody>
          <a:bodyPr anchor="t"/>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空白">
    <p:spTree>
      <p:nvGrpSpPr>
        <p:cNvPr id="1" name=""/>
        <p:cNvGrpSpPr/>
        <p:nvPr/>
      </p:nvGrpSpPr>
      <p:grpSpPr>
        <a:xfrm>
          <a:off x="0" y="0"/>
          <a:ext cx="0" cy="0"/>
          <a:chOff x="0" y="0"/>
          <a:chExt cx="0" cy="0"/>
        </a:xfrm>
      </p:grpSpPr>
      <p:sp>
        <p:nvSpPr>
          <p:cNvPr id="110" name="幻灯片编号"/>
          <p:cNvSpPr txBox="1">
            <a:spLocks noGrp="1"/>
          </p:cNvSpPr>
          <p:nvPr>
            <p:ph type="sldNum" sz="quarter" idx="2"/>
          </p:nvPr>
        </p:nvSpPr>
        <p:spPr>
          <a:xfrm>
            <a:off x="11935814" y="13001625"/>
            <a:ext cx="494513" cy="511175"/>
          </a:xfrm>
          <a:prstGeom prst="rect">
            <a:avLst/>
          </a:prstGeom>
        </p:spPr>
        <p:txBody>
          <a:bodyPr anchor="t"/>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照片 - 水平">
    <p:spTree>
      <p:nvGrpSpPr>
        <p:cNvPr id="1" name=""/>
        <p:cNvGrpSpPr/>
        <p:nvPr/>
      </p:nvGrpSpPr>
      <p:grpSpPr>
        <a:xfrm>
          <a:off x="0" y="0"/>
          <a:ext cx="0" cy="0"/>
          <a:chOff x="0" y="0"/>
          <a:chExt cx="0" cy="0"/>
        </a:xfrm>
      </p:grpSpPr>
      <p:sp>
        <p:nvSpPr>
          <p:cNvPr id="20" name="图像"/>
          <p:cNvSpPr>
            <a:spLocks noGrp="1"/>
          </p:cNvSpPr>
          <p:nvPr>
            <p:ph type="pic" sz="half" idx="13"/>
          </p:nvPr>
        </p:nvSpPr>
        <p:spPr>
          <a:xfrm>
            <a:off x="5298281" y="464343"/>
            <a:ext cx="13751721" cy="9167813"/>
          </a:xfrm>
          <a:prstGeom prst="rect">
            <a:avLst/>
          </a:prstGeom>
        </p:spPr>
        <p:txBody>
          <a:bodyPr lIns="91439" tIns="45719" rIns="91439" bIns="45719" anchor="t">
            <a:noAutofit/>
          </a:bodyPr>
          <a:lstStyle/>
          <a:p>
            <a:endParaRPr/>
          </a:p>
        </p:txBody>
      </p:sp>
      <p:sp>
        <p:nvSpPr>
          <p:cNvPr id="21" name="标题文本"/>
          <p:cNvSpPr txBox="1">
            <a:spLocks noGrp="1"/>
          </p:cNvSpPr>
          <p:nvPr>
            <p:ph type="title"/>
          </p:nvPr>
        </p:nvSpPr>
        <p:spPr>
          <a:xfrm>
            <a:off x="4833937" y="9447609"/>
            <a:ext cx="14716126" cy="2000251"/>
          </a:xfrm>
          <a:prstGeom prst="rect">
            <a:avLst/>
          </a:prstGeom>
        </p:spPr>
        <p:txBody>
          <a:bodyPr anchor="b"/>
          <a:lstStyle/>
          <a:p>
            <a:r>
              <a:t>标题文本</a:t>
            </a:r>
          </a:p>
        </p:txBody>
      </p:sp>
      <p:sp>
        <p:nvSpPr>
          <p:cNvPr id="22" name="正文级别 1…"/>
          <p:cNvSpPr txBox="1">
            <a:spLocks noGrp="1"/>
          </p:cNvSpPr>
          <p:nvPr>
            <p:ph type="body" sz="quarter" idx="1"/>
          </p:nvPr>
        </p:nvSpPr>
        <p:spPr>
          <a:xfrm>
            <a:off x="4833937" y="11519296"/>
            <a:ext cx="14716126" cy="1714501"/>
          </a:xfrm>
          <a:prstGeom prst="rect">
            <a:avLst/>
          </a:prstGeom>
        </p:spPr>
        <p:txBody>
          <a:bodyPr anchor="t"/>
          <a:lstStyle>
            <a:lvl1pPr marL="0" indent="0" algn="ctr">
              <a:spcBef>
                <a:spcPts val="0"/>
              </a:spcBef>
              <a:buSzTx/>
              <a:buNone/>
              <a:defRPr sz="4400"/>
            </a:lvl1pPr>
            <a:lvl2pPr marL="0" indent="0" algn="ctr">
              <a:spcBef>
                <a:spcPts val="0"/>
              </a:spcBef>
              <a:buSzTx/>
              <a:buNone/>
              <a:defRPr sz="4400"/>
            </a:lvl2pPr>
            <a:lvl3pPr marL="0" indent="0" algn="ctr">
              <a:spcBef>
                <a:spcPts val="0"/>
              </a:spcBef>
              <a:buSzTx/>
              <a:buNone/>
              <a:defRPr sz="4400"/>
            </a:lvl3pPr>
            <a:lvl4pPr marL="0" indent="0" algn="ctr">
              <a:spcBef>
                <a:spcPts val="0"/>
              </a:spcBef>
              <a:buSzTx/>
              <a:buNone/>
              <a:defRPr sz="4400"/>
            </a:lvl4pPr>
            <a:lvl5pPr marL="0" indent="0" algn="ctr">
              <a:spcBef>
                <a:spcPts val="0"/>
              </a:spcBef>
              <a:buSzTx/>
              <a:buNone/>
              <a:defRPr sz="4400"/>
            </a:lvl5pPr>
          </a:lstStyle>
          <a:p>
            <a:r>
              <a:t>正文级别 1</a:t>
            </a:r>
          </a:p>
          <a:p>
            <a:pPr lvl="1"/>
            <a:r>
              <a:t>正文级别 2</a:t>
            </a:r>
          </a:p>
          <a:p>
            <a:pPr lvl="2"/>
            <a:r>
              <a:t>正文级别 3</a:t>
            </a:r>
          </a:p>
          <a:p>
            <a:pPr lvl="3"/>
            <a:r>
              <a:t>正文级别 4</a:t>
            </a:r>
          </a:p>
          <a:p>
            <a:pPr lvl="4"/>
            <a:r>
              <a:t>正文级别 5</a:t>
            </a:r>
          </a:p>
        </p:txBody>
      </p:sp>
      <p:sp>
        <p:nvSpPr>
          <p:cNvPr id="23" name="幻灯片编号"/>
          <p:cNvSpPr txBox="1">
            <a:spLocks noGrp="1"/>
          </p:cNvSpPr>
          <p:nvPr>
            <p:ph type="sldNum" sz="quarter" idx="2"/>
          </p:nvPr>
        </p:nvSpPr>
        <p:spPr>
          <a:xfrm>
            <a:off x="11935814" y="13001625"/>
            <a:ext cx="494513" cy="511175"/>
          </a:xfrm>
          <a:prstGeom prst="rect">
            <a:avLst/>
          </a:prstGeom>
        </p:spPr>
        <p:txBody>
          <a:bodyPr anchor="t"/>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标题 - 居中">
    <p:spTree>
      <p:nvGrpSpPr>
        <p:cNvPr id="1" name=""/>
        <p:cNvGrpSpPr/>
        <p:nvPr/>
      </p:nvGrpSpPr>
      <p:grpSpPr>
        <a:xfrm>
          <a:off x="0" y="0"/>
          <a:ext cx="0" cy="0"/>
          <a:chOff x="0" y="0"/>
          <a:chExt cx="0" cy="0"/>
        </a:xfrm>
      </p:grpSpPr>
      <p:sp>
        <p:nvSpPr>
          <p:cNvPr id="30" name="标题文本"/>
          <p:cNvSpPr txBox="1">
            <a:spLocks noGrp="1"/>
          </p:cNvSpPr>
          <p:nvPr>
            <p:ph type="title"/>
          </p:nvPr>
        </p:nvSpPr>
        <p:spPr>
          <a:xfrm>
            <a:off x="4833937" y="4536281"/>
            <a:ext cx="14716126" cy="4643438"/>
          </a:xfrm>
          <a:prstGeom prst="rect">
            <a:avLst/>
          </a:prstGeom>
        </p:spPr>
        <p:txBody>
          <a:bodyPr/>
          <a:lstStyle/>
          <a:p>
            <a:r>
              <a:t>标题文本</a:t>
            </a:r>
          </a:p>
        </p:txBody>
      </p:sp>
      <p:sp>
        <p:nvSpPr>
          <p:cNvPr id="31" name="幻灯片编号"/>
          <p:cNvSpPr txBox="1">
            <a:spLocks noGrp="1"/>
          </p:cNvSpPr>
          <p:nvPr>
            <p:ph type="sldNum" sz="quarter" idx="2"/>
          </p:nvPr>
        </p:nvSpPr>
        <p:spPr>
          <a:xfrm>
            <a:off x="11935814" y="13001625"/>
            <a:ext cx="494513" cy="511175"/>
          </a:xfrm>
          <a:prstGeom prst="rect">
            <a:avLst/>
          </a:prstGeom>
        </p:spPr>
        <p:txBody>
          <a:bodyPr anchor="t"/>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照片 - 垂直">
    <p:spTree>
      <p:nvGrpSpPr>
        <p:cNvPr id="1" name=""/>
        <p:cNvGrpSpPr/>
        <p:nvPr/>
      </p:nvGrpSpPr>
      <p:grpSpPr>
        <a:xfrm>
          <a:off x="0" y="0"/>
          <a:ext cx="0" cy="0"/>
          <a:chOff x="0" y="0"/>
          <a:chExt cx="0" cy="0"/>
        </a:xfrm>
      </p:grpSpPr>
      <p:sp>
        <p:nvSpPr>
          <p:cNvPr id="38" name="图像"/>
          <p:cNvSpPr>
            <a:spLocks noGrp="1"/>
          </p:cNvSpPr>
          <p:nvPr>
            <p:ph type="pic" sz="half" idx="13"/>
          </p:nvPr>
        </p:nvSpPr>
        <p:spPr>
          <a:xfrm>
            <a:off x="12388453" y="1071562"/>
            <a:ext cx="7727157" cy="11590735"/>
          </a:xfrm>
          <a:prstGeom prst="rect">
            <a:avLst/>
          </a:prstGeom>
        </p:spPr>
        <p:txBody>
          <a:bodyPr lIns="91439" tIns="45719" rIns="91439" bIns="45719" anchor="t">
            <a:noAutofit/>
          </a:bodyPr>
          <a:lstStyle/>
          <a:p>
            <a:endParaRPr/>
          </a:p>
        </p:txBody>
      </p:sp>
      <p:sp>
        <p:nvSpPr>
          <p:cNvPr id="39" name="标题文本"/>
          <p:cNvSpPr txBox="1">
            <a:spLocks noGrp="1"/>
          </p:cNvSpPr>
          <p:nvPr>
            <p:ph type="title"/>
          </p:nvPr>
        </p:nvSpPr>
        <p:spPr>
          <a:xfrm>
            <a:off x="4387453" y="1071562"/>
            <a:ext cx="7500938" cy="5625704"/>
          </a:xfrm>
          <a:prstGeom prst="rect">
            <a:avLst/>
          </a:prstGeom>
        </p:spPr>
        <p:txBody>
          <a:bodyPr anchor="b"/>
          <a:lstStyle>
            <a:lvl1pPr>
              <a:defRPr sz="8400"/>
            </a:lvl1pPr>
          </a:lstStyle>
          <a:p>
            <a:r>
              <a:t>标题文本</a:t>
            </a:r>
          </a:p>
        </p:txBody>
      </p:sp>
      <p:sp>
        <p:nvSpPr>
          <p:cNvPr id="40" name="正文级别 1…"/>
          <p:cNvSpPr txBox="1">
            <a:spLocks noGrp="1"/>
          </p:cNvSpPr>
          <p:nvPr>
            <p:ph type="body" sz="quarter" idx="1"/>
          </p:nvPr>
        </p:nvSpPr>
        <p:spPr>
          <a:xfrm>
            <a:off x="4387453" y="7036593"/>
            <a:ext cx="7500938" cy="5625704"/>
          </a:xfrm>
          <a:prstGeom prst="rect">
            <a:avLst/>
          </a:prstGeom>
        </p:spPr>
        <p:txBody>
          <a:bodyPr anchor="t"/>
          <a:lstStyle>
            <a:lvl1pPr marL="0" indent="0" algn="ctr">
              <a:spcBef>
                <a:spcPts val="0"/>
              </a:spcBef>
              <a:buSzTx/>
              <a:buNone/>
              <a:defRPr sz="4400"/>
            </a:lvl1pPr>
            <a:lvl2pPr marL="0" indent="0" algn="ctr">
              <a:spcBef>
                <a:spcPts val="0"/>
              </a:spcBef>
              <a:buSzTx/>
              <a:buNone/>
              <a:defRPr sz="4400"/>
            </a:lvl2pPr>
            <a:lvl3pPr marL="0" indent="0" algn="ctr">
              <a:spcBef>
                <a:spcPts val="0"/>
              </a:spcBef>
              <a:buSzTx/>
              <a:buNone/>
              <a:defRPr sz="4400"/>
            </a:lvl3pPr>
            <a:lvl4pPr marL="0" indent="0" algn="ctr">
              <a:spcBef>
                <a:spcPts val="0"/>
              </a:spcBef>
              <a:buSzTx/>
              <a:buNone/>
              <a:defRPr sz="4400"/>
            </a:lvl4pPr>
            <a:lvl5pPr marL="0" indent="0" algn="ctr">
              <a:spcBef>
                <a:spcPts val="0"/>
              </a:spcBef>
              <a:buSzTx/>
              <a:buNone/>
              <a:defRPr sz="4400"/>
            </a:lvl5pPr>
          </a:lstStyle>
          <a:p>
            <a:r>
              <a:t>正文级别 1</a:t>
            </a:r>
          </a:p>
          <a:p>
            <a:pPr lvl="1"/>
            <a:r>
              <a:t>正文级别 2</a:t>
            </a:r>
          </a:p>
          <a:p>
            <a:pPr lvl="2"/>
            <a:r>
              <a:t>正文级别 3</a:t>
            </a:r>
          </a:p>
          <a:p>
            <a:pPr lvl="3"/>
            <a:r>
              <a:t>正文级别 4</a:t>
            </a:r>
          </a:p>
          <a:p>
            <a:pPr lvl="4"/>
            <a:r>
              <a:t>正文级别 5</a:t>
            </a:r>
          </a:p>
        </p:txBody>
      </p:sp>
      <p:sp>
        <p:nvSpPr>
          <p:cNvPr id="41" name="幻灯片编号"/>
          <p:cNvSpPr txBox="1">
            <a:spLocks noGrp="1"/>
          </p:cNvSpPr>
          <p:nvPr>
            <p:ph type="sldNum" sz="quarter" idx="2"/>
          </p:nvPr>
        </p:nvSpPr>
        <p:spPr>
          <a:xfrm>
            <a:off x="11935814" y="13001625"/>
            <a:ext cx="494513" cy="511175"/>
          </a:xfrm>
          <a:prstGeom prst="rect">
            <a:avLst/>
          </a:prstGeom>
        </p:spPr>
        <p:txBody>
          <a:bodyPr anchor="t"/>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标题 - 顶部对齐">
    <p:spTree>
      <p:nvGrpSpPr>
        <p:cNvPr id="1" name=""/>
        <p:cNvGrpSpPr/>
        <p:nvPr/>
      </p:nvGrpSpPr>
      <p:grpSpPr>
        <a:xfrm>
          <a:off x="0" y="0"/>
          <a:ext cx="0" cy="0"/>
          <a:chOff x="0" y="0"/>
          <a:chExt cx="0" cy="0"/>
        </a:xfrm>
      </p:grpSpPr>
      <p:sp>
        <p:nvSpPr>
          <p:cNvPr id="48" name="标题文本"/>
          <p:cNvSpPr txBox="1">
            <a:spLocks noGrp="1"/>
          </p:cNvSpPr>
          <p:nvPr>
            <p:ph type="title"/>
          </p:nvPr>
        </p:nvSpPr>
        <p:spPr>
          <a:prstGeom prst="rect">
            <a:avLst/>
          </a:prstGeom>
        </p:spPr>
        <p:txBody>
          <a:bodyPr/>
          <a:lstStyle/>
          <a:p>
            <a:r>
              <a:t>标题文本</a:t>
            </a:r>
          </a:p>
        </p:txBody>
      </p:sp>
      <p:sp>
        <p:nvSpPr>
          <p:cNvPr id="49"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标题与项目符号">
    <p:spTree>
      <p:nvGrpSpPr>
        <p:cNvPr id="1" name=""/>
        <p:cNvGrpSpPr/>
        <p:nvPr/>
      </p:nvGrpSpPr>
      <p:grpSpPr>
        <a:xfrm>
          <a:off x="0" y="0"/>
          <a:ext cx="0" cy="0"/>
          <a:chOff x="0" y="0"/>
          <a:chExt cx="0" cy="0"/>
        </a:xfrm>
      </p:grpSpPr>
      <p:sp>
        <p:nvSpPr>
          <p:cNvPr id="56" name="标题文本"/>
          <p:cNvSpPr txBox="1">
            <a:spLocks noGrp="1"/>
          </p:cNvSpPr>
          <p:nvPr>
            <p:ph type="title"/>
          </p:nvPr>
        </p:nvSpPr>
        <p:spPr>
          <a:prstGeom prst="rect">
            <a:avLst/>
          </a:prstGeom>
        </p:spPr>
        <p:txBody>
          <a:bodyPr/>
          <a:lstStyle/>
          <a:p>
            <a:r>
              <a:t>标题文本</a:t>
            </a:r>
          </a:p>
        </p:txBody>
      </p:sp>
      <p:sp>
        <p:nvSpPr>
          <p:cNvPr id="57" name="正文级别 1…"/>
          <p:cNvSpPr txBox="1">
            <a:spLocks noGrp="1"/>
          </p:cNvSpPr>
          <p:nvPr>
            <p:ph type="body" idx="1"/>
          </p:nvPr>
        </p:nvSpPr>
        <p:spPr>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58" name="幻灯片编号"/>
          <p:cNvSpPr txBox="1">
            <a:spLocks noGrp="1"/>
          </p:cNvSpPr>
          <p:nvPr>
            <p:ph type="sldNum" sz="quarter" idx="2"/>
          </p:nvPr>
        </p:nvSpPr>
        <p:spPr>
          <a:xfrm>
            <a:off x="11935814" y="13001625"/>
            <a:ext cx="494513" cy="511175"/>
          </a:xfrm>
          <a:prstGeom prst="rect">
            <a:avLst/>
          </a:prstGeom>
        </p:spPr>
        <p:txBody>
          <a:bodyPr anchor="t"/>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标题、项目符号与照片">
    <p:spTree>
      <p:nvGrpSpPr>
        <p:cNvPr id="1" name=""/>
        <p:cNvGrpSpPr/>
        <p:nvPr/>
      </p:nvGrpSpPr>
      <p:grpSpPr>
        <a:xfrm>
          <a:off x="0" y="0"/>
          <a:ext cx="0" cy="0"/>
          <a:chOff x="0" y="0"/>
          <a:chExt cx="0" cy="0"/>
        </a:xfrm>
      </p:grpSpPr>
      <p:sp>
        <p:nvSpPr>
          <p:cNvPr id="65" name="图像"/>
          <p:cNvSpPr>
            <a:spLocks noGrp="1"/>
          </p:cNvSpPr>
          <p:nvPr>
            <p:ph type="pic" sz="half" idx="13"/>
          </p:nvPr>
        </p:nvSpPr>
        <p:spPr>
          <a:xfrm>
            <a:off x="12495609" y="1482328"/>
            <a:ext cx="7500938" cy="11251407"/>
          </a:xfrm>
          <a:prstGeom prst="rect">
            <a:avLst/>
          </a:prstGeom>
        </p:spPr>
        <p:txBody>
          <a:bodyPr lIns="91439" tIns="45719" rIns="91439" bIns="45719" anchor="t">
            <a:noAutofit/>
          </a:bodyPr>
          <a:lstStyle/>
          <a:p>
            <a:endParaRPr/>
          </a:p>
        </p:txBody>
      </p:sp>
      <p:sp>
        <p:nvSpPr>
          <p:cNvPr id="66" name="标题文本"/>
          <p:cNvSpPr txBox="1">
            <a:spLocks noGrp="1"/>
          </p:cNvSpPr>
          <p:nvPr>
            <p:ph type="title"/>
          </p:nvPr>
        </p:nvSpPr>
        <p:spPr>
          <a:prstGeom prst="rect">
            <a:avLst/>
          </a:prstGeom>
        </p:spPr>
        <p:txBody>
          <a:bodyPr/>
          <a:lstStyle/>
          <a:p>
            <a:r>
              <a:t>标题文本</a:t>
            </a:r>
          </a:p>
        </p:txBody>
      </p:sp>
      <p:sp>
        <p:nvSpPr>
          <p:cNvPr id="67" name="正文级别 1…"/>
          <p:cNvSpPr txBox="1">
            <a:spLocks noGrp="1"/>
          </p:cNvSpPr>
          <p:nvPr>
            <p:ph type="body" sz="quarter" idx="1"/>
          </p:nvPr>
        </p:nvSpPr>
        <p:spPr>
          <a:xfrm>
            <a:off x="4387453" y="3643312"/>
            <a:ext cx="7500938" cy="8840392"/>
          </a:xfrm>
          <a:prstGeom prst="rect">
            <a:avLst/>
          </a:prstGeom>
        </p:spPr>
        <p:txBody>
          <a:bodyPr/>
          <a:lstStyle>
            <a:lvl1pPr marL="517071" indent="-517071">
              <a:spcBef>
                <a:spcPts val="5300"/>
              </a:spcBef>
              <a:defRPr sz="3800"/>
            </a:lvl1pPr>
            <a:lvl2pPr marL="898071" indent="-517071">
              <a:spcBef>
                <a:spcPts val="5300"/>
              </a:spcBef>
              <a:defRPr sz="3800"/>
            </a:lvl2pPr>
            <a:lvl3pPr marL="1279071" indent="-517071">
              <a:spcBef>
                <a:spcPts val="5300"/>
              </a:spcBef>
              <a:defRPr sz="3800"/>
            </a:lvl3pPr>
            <a:lvl4pPr marL="1660071" indent="-517071">
              <a:spcBef>
                <a:spcPts val="5300"/>
              </a:spcBef>
              <a:defRPr sz="3800"/>
            </a:lvl4pPr>
            <a:lvl5pPr marL="2041071" indent="-517071">
              <a:spcBef>
                <a:spcPts val="5300"/>
              </a:spcBef>
              <a:defRPr sz="3800"/>
            </a:lvl5pPr>
          </a:lstStyle>
          <a:p>
            <a:r>
              <a:t>正文级别 1</a:t>
            </a:r>
          </a:p>
          <a:p>
            <a:pPr lvl="1"/>
            <a:r>
              <a:t>正文级别 2</a:t>
            </a:r>
          </a:p>
          <a:p>
            <a:pPr lvl="2"/>
            <a:r>
              <a:t>正文级别 3</a:t>
            </a:r>
          </a:p>
          <a:p>
            <a:pPr lvl="3"/>
            <a:r>
              <a:t>正文级别 4</a:t>
            </a:r>
          </a:p>
          <a:p>
            <a:pPr lvl="4"/>
            <a:r>
              <a:t>正文级别 5</a:t>
            </a:r>
          </a:p>
        </p:txBody>
      </p:sp>
      <p:sp>
        <p:nvSpPr>
          <p:cNvPr id="68" name="幻灯片编号"/>
          <p:cNvSpPr txBox="1">
            <a:spLocks noGrp="1"/>
          </p:cNvSpPr>
          <p:nvPr>
            <p:ph type="sldNum" sz="quarter" idx="2"/>
          </p:nvPr>
        </p:nvSpPr>
        <p:spPr>
          <a:xfrm>
            <a:off x="11935814" y="13001625"/>
            <a:ext cx="494513" cy="511175"/>
          </a:xfrm>
          <a:prstGeom prst="rect">
            <a:avLst/>
          </a:prstGeom>
        </p:spPr>
        <p:txBody>
          <a:bodyPr anchor="t"/>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项目符号">
    <p:spTree>
      <p:nvGrpSpPr>
        <p:cNvPr id="1" name=""/>
        <p:cNvGrpSpPr/>
        <p:nvPr/>
      </p:nvGrpSpPr>
      <p:grpSpPr>
        <a:xfrm>
          <a:off x="0" y="0"/>
          <a:ext cx="0" cy="0"/>
          <a:chOff x="0" y="0"/>
          <a:chExt cx="0" cy="0"/>
        </a:xfrm>
      </p:grpSpPr>
      <p:sp>
        <p:nvSpPr>
          <p:cNvPr id="75" name="正文级别 1…"/>
          <p:cNvSpPr txBox="1">
            <a:spLocks noGrp="1"/>
          </p:cNvSpPr>
          <p:nvPr>
            <p:ph type="body" idx="1"/>
          </p:nvPr>
        </p:nvSpPr>
        <p:spPr>
          <a:xfrm>
            <a:off x="4387453" y="1785937"/>
            <a:ext cx="15609094" cy="10144126"/>
          </a:xfrm>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76" name="幻灯片编号"/>
          <p:cNvSpPr txBox="1">
            <a:spLocks noGrp="1"/>
          </p:cNvSpPr>
          <p:nvPr>
            <p:ph type="sldNum" sz="quarter" idx="2"/>
          </p:nvPr>
        </p:nvSpPr>
        <p:spPr>
          <a:xfrm>
            <a:off x="11935814" y="13001625"/>
            <a:ext cx="494513" cy="511175"/>
          </a:xfrm>
          <a:prstGeom prst="rect">
            <a:avLst/>
          </a:prstGeom>
        </p:spPr>
        <p:txBody>
          <a:bodyPr anchor="t"/>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照片 - 3 联">
    <p:spTree>
      <p:nvGrpSpPr>
        <p:cNvPr id="1" name=""/>
        <p:cNvGrpSpPr/>
        <p:nvPr/>
      </p:nvGrpSpPr>
      <p:grpSpPr>
        <a:xfrm>
          <a:off x="0" y="0"/>
          <a:ext cx="0" cy="0"/>
          <a:chOff x="0" y="0"/>
          <a:chExt cx="0" cy="0"/>
        </a:xfrm>
      </p:grpSpPr>
      <p:sp>
        <p:nvSpPr>
          <p:cNvPr id="83" name="图像"/>
          <p:cNvSpPr>
            <a:spLocks noGrp="1"/>
          </p:cNvSpPr>
          <p:nvPr>
            <p:ph type="pic" sz="quarter" idx="13"/>
          </p:nvPr>
        </p:nvSpPr>
        <p:spPr>
          <a:xfrm>
            <a:off x="12138421" y="7125890"/>
            <a:ext cx="8358189" cy="5572126"/>
          </a:xfrm>
          <a:prstGeom prst="rect">
            <a:avLst/>
          </a:prstGeom>
        </p:spPr>
        <p:txBody>
          <a:bodyPr lIns="91439" tIns="45719" rIns="91439" bIns="45719" anchor="t">
            <a:noAutofit/>
          </a:bodyPr>
          <a:lstStyle/>
          <a:p>
            <a:endParaRPr/>
          </a:p>
        </p:txBody>
      </p:sp>
      <p:sp>
        <p:nvSpPr>
          <p:cNvPr id="84" name="图像"/>
          <p:cNvSpPr>
            <a:spLocks noGrp="1"/>
          </p:cNvSpPr>
          <p:nvPr>
            <p:ph type="pic" sz="quarter" idx="14"/>
          </p:nvPr>
        </p:nvSpPr>
        <p:spPr>
          <a:xfrm>
            <a:off x="12138421" y="1071562"/>
            <a:ext cx="8224244" cy="5482829"/>
          </a:xfrm>
          <a:prstGeom prst="rect">
            <a:avLst/>
          </a:prstGeom>
        </p:spPr>
        <p:txBody>
          <a:bodyPr lIns="91439" tIns="45719" rIns="91439" bIns="45719" anchor="t">
            <a:noAutofit/>
          </a:bodyPr>
          <a:lstStyle/>
          <a:p>
            <a:endParaRPr/>
          </a:p>
        </p:txBody>
      </p:sp>
      <p:sp>
        <p:nvSpPr>
          <p:cNvPr id="85" name="图像"/>
          <p:cNvSpPr>
            <a:spLocks noGrp="1"/>
          </p:cNvSpPr>
          <p:nvPr>
            <p:ph type="pic" sz="half" idx="15"/>
          </p:nvPr>
        </p:nvSpPr>
        <p:spPr>
          <a:xfrm>
            <a:off x="4065984" y="1017984"/>
            <a:ext cx="7929564" cy="11894345"/>
          </a:xfrm>
          <a:prstGeom prst="rect">
            <a:avLst/>
          </a:prstGeom>
        </p:spPr>
        <p:txBody>
          <a:bodyPr lIns="91439" tIns="45719" rIns="91439" bIns="45719" anchor="t">
            <a:noAutofit/>
          </a:bodyPr>
          <a:lstStyle/>
          <a:p>
            <a:endParaRPr/>
          </a:p>
        </p:txBody>
      </p:sp>
      <p:sp>
        <p:nvSpPr>
          <p:cNvPr id="86" name="幻灯片编号"/>
          <p:cNvSpPr txBox="1">
            <a:spLocks noGrp="1"/>
          </p:cNvSpPr>
          <p:nvPr>
            <p:ph type="sldNum" sz="quarter" idx="2"/>
          </p:nvPr>
        </p:nvSpPr>
        <p:spPr>
          <a:xfrm>
            <a:off x="11935814" y="13001625"/>
            <a:ext cx="494513" cy="511175"/>
          </a:xfrm>
          <a:prstGeom prst="rect">
            <a:avLst/>
          </a:prstGeom>
        </p:spPr>
        <p:txBody>
          <a:bodyPr anchor="t"/>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4"/>
          <a:srcRect/>
          <a:stretch>
            <a:fillRect/>
          </a:stretch>
        </a:blipFill>
        <a:effectLst/>
      </p:bgPr>
    </p:bg>
    <p:spTree>
      <p:nvGrpSpPr>
        <p:cNvPr id="1" name=""/>
        <p:cNvGrpSpPr/>
        <p:nvPr/>
      </p:nvGrpSpPr>
      <p:grpSpPr>
        <a:xfrm>
          <a:off x="0" y="0"/>
          <a:ext cx="0" cy="0"/>
          <a:chOff x="0" y="0"/>
          <a:chExt cx="0" cy="0"/>
        </a:xfrm>
      </p:grpSpPr>
      <p:sp>
        <p:nvSpPr>
          <p:cNvPr id="2" name="标题文本"/>
          <p:cNvSpPr txBox="1">
            <a:spLocks noGrp="1"/>
          </p:cNvSpPr>
          <p:nvPr>
            <p:ph type="title"/>
          </p:nvPr>
        </p:nvSpPr>
        <p:spPr>
          <a:xfrm>
            <a:off x="4387453" y="571500"/>
            <a:ext cx="15609094" cy="29825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chor="ctr">
            <a:normAutofit/>
          </a:bodyPr>
          <a:lstStyle/>
          <a:p>
            <a:r>
              <a:t>标题文本</a:t>
            </a:r>
          </a:p>
        </p:txBody>
      </p:sp>
      <p:sp>
        <p:nvSpPr>
          <p:cNvPr id="3" name="正文级别 1…"/>
          <p:cNvSpPr txBox="1">
            <a:spLocks noGrp="1"/>
          </p:cNvSpPr>
          <p:nvPr>
            <p:ph type="body" idx="1"/>
          </p:nvPr>
        </p:nvSpPr>
        <p:spPr>
          <a:xfrm>
            <a:off x="4387453" y="3643312"/>
            <a:ext cx="15609094" cy="884039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chor="ctr">
            <a:normAutofit/>
          </a:bodyPr>
          <a:lstStyle/>
          <a:p>
            <a:r>
              <a:t>正文级别 1</a:t>
            </a:r>
          </a:p>
          <a:p>
            <a:pPr lvl="1"/>
            <a:r>
              <a:t>正文级别 2</a:t>
            </a:r>
          </a:p>
          <a:p>
            <a:pPr lvl="2"/>
            <a:r>
              <a:t>正文级别 3</a:t>
            </a:r>
          </a:p>
          <a:p>
            <a:pPr lvl="3"/>
            <a:r>
              <a:t>正文级别 4</a:t>
            </a:r>
          </a:p>
          <a:p>
            <a:pPr lvl="4"/>
            <a:r>
              <a:t>正文级别 5</a:t>
            </a:r>
          </a:p>
        </p:txBody>
      </p:sp>
      <p:sp>
        <p:nvSpPr>
          <p:cNvPr id="4" name="幻灯片编号"/>
          <p:cNvSpPr txBox="1">
            <a:spLocks noGrp="1"/>
          </p:cNvSpPr>
          <p:nvPr>
            <p:ph type="sldNum" sz="quarter" idx="2"/>
          </p:nvPr>
        </p:nvSpPr>
        <p:spPr>
          <a:xfrm>
            <a:off x="11935814" y="13026231"/>
            <a:ext cx="494513" cy="511176"/>
          </a:xfrm>
          <a:prstGeom prst="rect">
            <a:avLst/>
          </a:prstGeom>
          <a:ln w="12700">
            <a:miter lim="400000"/>
          </a:ln>
        </p:spPr>
        <p:txBody>
          <a:bodyPr wrap="none" lIns="71437" tIns="71437" rIns="71437" bIns="71437" anchor="b">
            <a:spAutoFit/>
          </a:bodyPr>
          <a:lstStyle>
            <a:lvl1pPr>
              <a:defRPr sz="2400"/>
            </a:lvl1pPr>
          </a:lstStyle>
          <a:p>
            <a:fld id="{86CB4B4D-7CA3-9044-876B-883B54F8677D}" type="slidenum">
              <a:t>‹#›</a:t>
            </a:fld>
            <a:endParaRP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Light"/>
        </a:defRPr>
      </a:lvl1pPr>
      <a:lvl2pPr marL="0" marR="0" indent="0" algn="ctr" defTabSz="821531"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Light"/>
        </a:defRPr>
      </a:lvl2pPr>
      <a:lvl3pPr marL="0" marR="0" indent="0" algn="ctr" defTabSz="821531"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Light"/>
        </a:defRPr>
      </a:lvl3pPr>
      <a:lvl4pPr marL="0" marR="0" indent="0" algn="ctr" defTabSz="821531"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Light"/>
        </a:defRPr>
      </a:lvl4pPr>
      <a:lvl5pPr marL="0" marR="0" indent="0" algn="ctr" defTabSz="821531"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Light"/>
        </a:defRPr>
      </a:lvl5pPr>
      <a:lvl6pPr marL="0" marR="0" indent="0" algn="ctr" defTabSz="821531"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Light"/>
        </a:defRPr>
      </a:lvl6pPr>
      <a:lvl7pPr marL="0" marR="0" indent="0" algn="ctr" defTabSz="821531"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Light"/>
        </a:defRPr>
      </a:lvl7pPr>
      <a:lvl8pPr marL="0" marR="0" indent="0" algn="ctr" defTabSz="821531"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Light"/>
        </a:defRPr>
      </a:lvl8pPr>
      <a:lvl9pPr marL="0" marR="0" indent="0" algn="ctr" defTabSz="821531"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Light"/>
        </a:defRPr>
      </a:lvl9pPr>
    </p:titleStyle>
    <p:bodyStyle>
      <a:lvl1pPr marL="625642" marR="0" indent="-625642" algn="l" defTabSz="821531" rtl="0" latinLnBrk="0">
        <a:lnSpc>
          <a:spcPct val="100000"/>
        </a:lnSpc>
        <a:spcBef>
          <a:spcPts val="5900"/>
        </a:spcBef>
        <a:spcAft>
          <a:spcPts val="0"/>
        </a:spcAft>
        <a:buClrTx/>
        <a:buSzPct val="75000"/>
        <a:buFontTx/>
        <a:buChar char="•"/>
        <a:tabLst/>
        <a:defRPr sz="5200" b="0" i="0" u="none" strike="noStrike" cap="none" spc="0" baseline="0">
          <a:solidFill>
            <a:srgbClr val="FFFFFF"/>
          </a:solidFill>
          <a:uFillTx/>
          <a:latin typeface="+mn-lt"/>
          <a:ea typeface="+mn-ea"/>
          <a:cs typeface="+mn-cs"/>
          <a:sym typeface="Helvetica Light"/>
        </a:defRPr>
      </a:lvl1pPr>
      <a:lvl2pPr marL="1082842" marR="0" indent="-625642" algn="l" defTabSz="821531" rtl="0" latinLnBrk="0">
        <a:lnSpc>
          <a:spcPct val="100000"/>
        </a:lnSpc>
        <a:spcBef>
          <a:spcPts val="5900"/>
        </a:spcBef>
        <a:spcAft>
          <a:spcPts val="0"/>
        </a:spcAft>
        <a:buClrTx/>
        <a:buSzPct val="75000"/>
        <a:buFontTx/>
        <a:buChar char="•"/>
        <a:tabLst/>
        <a:defRPr sz="5200" b="0" i="0" u="none" strike="noStrike" cap="none" spc="0" baseline="0">
          <a:solidFill>
            <a:srgbClr val="FFFFFF"/>
          </a:solidFill>
          <a:uFillTx/>
          <a:latin typeface="+mn-lt"/>
          <a:ea typeface="+mn-ea"/>
          <a:cs typeface="+mn-cs"/>
          <a:sym typeface="Helvetica Light"/>
        </a:defRPr>
      </a:lvl2pPr>
      <a:lvl3pPr marL="1540042" marR="0" indent="-625642" algn="l" defTabSz="821531" rtl="0" latinLnBrk="0">
        <a:lnSpc>
          <a:spcPct val="100000"/>
        </a:lnSpc>
        <a:spcBef>
          <a:spcPts val="5900"/>
        </a:spcBef>
        <a:spcAft>
          <a:spcPts val="0"/>
        </a:spcAft>
        <a:buClrTx/>
        <a:buSzPct val="75000"/>
        <a:buFontTx/>
        <a:buChar char="•"/>
        <a:tabLst/>
        <a:defRPr sz="5200" b="0" i="0" u="none" strike="noStrike" cap="none" spc="0" baseline="0">
          <a:solidFill>
            <a:srgbClr val="FFFFFF"/>
          </a:solidFill>
          <a:uFillTx/>
          <a:latin typeface="+mn-lt"/>
          <a:ea typeface="+mn-ea"/>
          <a:cs typeface="+mn-cs"/>
          <a:sym typeface="Helvetica Light"/>
        </a:defRPr>
      </a:lvl3pPr>
      <a:lvl4pPr marL="1997242" marR="0" indent="-625642" algn="l" defTabSz="821531" rtl="0" latinLnBrk="0">
        <a:lnSpc>
          <a:spcPct val="100000"/>
        </a:lnSpc>
        <a:spcBef>
          <a:spcPts val="5900"/>
        </a:spcBef>
        <a:spcAft>
          <a:spcPts val="0"/>
        </a:spcAft>
        <a:buClrTx/>
        <a:buSzPct val="75000"/>
        <a:buFontTx/>
        <a:buChar char="•"/>
        <a:tabLst/>
        <a:defRPr sz="5200" b="0" i="0" u="none" strike="noStrike" cap="none" spc="0" baseline="0">
          <a:solidFill>
            <a:srgbClr val="FFFFFF"/>
          </a:solidFill>
          <a:uFillTx/>
          <a:latin typeface="+mn-lt"/>
          <a:ea typeface="+mn-ea"/>
          <a:cs typeface="+mn-cs"/>
          <a:sym typeface="Helvetica Light"/>
        </a:defRPr>
      </a:lvl4pPr>
      <a:lvl5pPr marL="2454442" marR="0" indent="-625642" algn="l" defTabSz="821531" rtl="0" latinLnBrk="0">
        <a:lnSpc>
          <a:spcPct val="100000"/>
        </a:lnSpc>
        <a:spcBef>
          <a:spcPts val="5900"/>
        </a:spcBef>
        <a:spcAft>
          <a:spcPts val="0"/>
        </a:spcAft>
        <a:buClrTx/>
        <a:buSzPct val="75000"/>
        <a:buFontTx/>
        <a:buChar char="•"/>
        <a:tabLst/>
        <a:defRPr sz="5200" b="0" i="0" u="none" strike="noStrike" cap="none" spc="0" baseline="0">
          <a:solidFill>
            <a:srgbClr val="FFFFFF"/>
          </a:solidFill>
          <a:uFillTx/>
          <a:latin typeface="+mn-lt"/>
          <a:ea typeface="+mn-ea"/>
          <a:cs typeface="+mn-cs"/>
          <a:sym typeface="Helvetica Light"/>
        </a:defRPr>
      </a:lvl5pPr>
      <a:lvl6pPr marL="2911642" marR="0" indent="-625642" algn="l" defTabSz="821531" rtl="0" latinLnBrk="0">
        <a:lnSpc>
          <a:spcPct val="100000"/>
        </a:lnSpc>
        <a:spcBef>
          <a:spcPts val="5900"/>
        </a:spcBef>
        <a:spcAft>
          <a:spcPts val="0"/>
        </a:spcAft>
        <a:buClrTx/>
        <a:buSzPct val="75000"/>
        <a:buFontTx/>
        <a:buChar char="•"/>
        <a:tabLst/>
        <a:defRPr sz="5200" b="0" i="0" u="none" strike="noStrike" cap="none" spc="0" baseline="0">
          <a:solidFill>
            <a:srgbClr val="FFFFFF"/>
          </a:solidFill>
          <a:uFillTx/>
          <a:latin typeface="+mn-lt"/>
          <a:ea typeface="+mn-ea"/>
          <a:cs typeface="+mn-cs"/>
          <a:sym typeface="Helvetica Light"/>
        </a:defRPr>
      </a:lvl6pPr>
      <a:lvl7pPr marL="3368842" marR="0" indent="-625642" algn="l" defTabSz="821531" rtl="0" latinLnBrk="0">
        <a:lnSpc>
          <a:spcPct val="100000"/>
        </a:lnSpc>
        <a:spcBef>
          <a:spcPts val="5900"/>
        </a:spcBef>
        <a:spcAft>
          <a:spcPts val="0"/>
        </a:spcAft>
        <a:buClrTx/>
        <a:buSzPct val="75000"/>
        <a:buFontTx/>
        <a:buChar char="•"/>
        <a:tabLst/>
        <a:defRPr sz="5200" b="0" i="0" u="none" strike="noStrike" cap="none" spc="0" baseline="0">
          <a:solidFill>
            <a:srgbClr val="FFFFFF"/>
          </a:solidFill>
          <a:uFillTx/>
          <a:latin typeface="+mn-lt"/>
          <a:ea typeface="+mn-ea"/>
          <a:cs typeface="+mn-cs"/>
          <a:sym typeface="Helvetica Light"/>
        </a:defRPr>
      </a:lvl7pPr>
      <a:lvl8pPr marL="3826042" marR="0" indent="-625642" algn="l" defTabSz="821531" rtl="0" latinLnBrk="0">
        <a:lnSpc>
          <a:spcPct val="100000"/>
        </a:lnSpc>
        <a:spcBef>
          <a:spcPts val="5900"/>
        </a:spcBef>
        <a:spcAft>
          <a:spcPts val="0"/>
        </a:spcAft>
        <a:buClrTx/>
        <a:buSzPct val="75000"/>
        <a:buFontTx/>
        <a:buChar char="•"/>
        <a:tabLst/>
        <a:defRPr sz="5200" b="0" i="0" u="none" strike="noStrike" cap="none" spc="0" baseline="0">
          <a:solidFill>
            <a:srgbClr val="FFFFFF"/>
          </a:solidFill>
          <a:uFillTx/>
          <a:latin typeface="+mn-lt"/>
          <a:ea typeface="+mn-ea"/>
          <a:cs typeface="+mn-cs"/>
          <a:sym typeface="Helvetica Light"/>
        </a:defRPr>
      </a:lvl8pPr>
      <a:lvl9pPr marL="4283242" marR="0" indent="-625642" algn="l" defTabSz="821531" rtl="0" latinLnBrk="0">
        <a:lnSpc>
          <a:spcPct val="100000"/>
        </a:lnSpc>
        <a:spcBef>
          <a:spcPts val="5900"/>
        </a:spcBef>
        <a:spcAft>
          <a:spcPts val="0"/>
        </a:spcAft>
        <a:buClrTx/>
        <a:buSzPct val="75000"/>
        <a:buFontTx/>
        <a:buChar char="•"/>
        <a:tabLst/>
        <a:defRPr sz="5200" b="0" i="0" u="none" strike="noStrike" cap="none" spc="0" baseline="0">
          <a:solidFill>
            <a:srgbClr val="FFFFFF"/>
          </a:solidFill>
          <a:uFillTx/>
          <a:latin typeface="+mn-lt"/>
          <a:ea typeface="+mn-ea"/>
          <a:cs typeface="+mn-cs"/>
          <a:sym typeface="Helvetica Light"/>
        </a:defRPr>
      </a:lvl9pPr>
    </p:bodyStyle>
    <p:otherStyle>
      <a:lvl1pPr marL="0" marR="0" indent="0" algn="ctr" defTabSz="821531"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Light"/>
        </a:defRPr>
      </a:lvl1pPr>
      <a:lvl2pPr marL="0" marR="0" indent="228600" algn="ctr" defTabSz="821531"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Light"/>
        </a:defRPr>
      </a:lvl2pPr>
      <a:lvl3pPr marL="0" marR="0" indent="457200" algn="ctr" defTabSz="821531"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Light"/>
        </a:defRPr>
      </a:lvl3pPr>
      <a:lvl4pPr marL="0" marR="0" indent="685800" algn="ctr" defTabSz="821531"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Light"/>
        </a:defRPr>
      </a:lvl4pPr>
      <a:lvl5pPr marL="0" marR="0" indent="914400" algn="ctr" defTabSz="821531"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Light"/>
        </a:defRPr>
      </a:lvl5pPr>
      <a:lvl6pPr marL="0" marR="0" indent="1143000" algn="ctr" defTabSz="821531"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Light"/>
        </a:defRPr>
      </a:lvl6pPr>
      <a:lvl7pPr marL="0" marR="0" indent="1371600" algn="ctr" defTabSz="821531"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Light"/>
        </a:defRPr>
      </a:lvl7pPr>
      <a:lvl8pPr marL="0" marR="0" indent="1600200" algn="ctr" defTabSz="821531"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Light"/>
        </a:defRPr>
      </a:lvl8pPr>
      <a:lvl9pPr marL="0" marR="0" indent="1828800" algn="ctr" defTabSz="821531"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iedaudio.com.cn/" TargetMode="External"/><Relationship Id="rId2" Type="http://schemas.openxmlformats.org/officeDocument/2006/relationships/hyperlink" Target="http://WWW.ATLASIED.COM" TargetMode="Externa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20.tif"/><Relationship Id="rId2" Type="http://schemas.openxmlformats.org/officeDocument/2006/relationships/image" Target="../media/image19.tif"/><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emf"/><Relationship Id="rId1" Type="http://schemas.openxmlformats.org/officeDocument/2006/relationships/slideLayout" Target="../slideLayouts/slideLayout6.xml"/><Relationship Id="rId4" Type="http://schemas.openxmlformats.org/officeDocument/2006/relationships/image" Target="../media/image24.emf"/></Relationships>
</file>

<file path=ppt/slides/_rels/slide21.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29.tif"/><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33.emf"/><Relationship Id="rId7" Type="http://schemas.openxmlformats.org/officeDocument/2006/relationships/image" Target="../media/image37.emf"/><Relationship Id="rId2" Type="http://schemas.openxmlformats.org/officeDocument/2006/relationships/image" Target="../media/image32.emf"/><Relationship Id="rId1" Type="http://schemas.openxmlformats.org/officeDocument/2006/relationships/slideLayout" Target="../slideLayouts/slideLayout6.xml"/><Relationship Id="rId6" Type="http://schemas.openxmlformats.org/officeDocument/2006/relationships/image" Target="../media/image36.emf"/><Relationship Id="rId5" Type="http://schemas.openxmlformats.org/officeDocument/2006/relationships/image" Target="../media/image35.emf"/><Relationship Id="rId4" Type="http://schemas.openxmlformats.org/officeDocument/2006/relationships/image" Target="../media/image34.emf"/></Relationships>
</file>

<file path=ppt/slides/_rels/slide2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hyperlink" Target="http://www.atlasied.com/" TargetMode="Externa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39.tif"/><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40.tif"/><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41.tif"/><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8" Type="http://schemas.openxmlformats.org/officeDocument/2006/relationships/image" Target="../media/image48.JPG"/><Relationship Id="rId3" Type="http://schemas.openxmlformats.org/officeDocument/2006/relationships/image" Target="../media/image43.png"/><Relationship Id="rId7" Type="http://schemas.openxmlformats.org/officeDocument/2006/relationships/image" Target="../media/image47.JPG"/><Relationship Id="rId2" Type="http://schemas.openxmlformats.org/officeDocument/2006/relationships/image" Target="../media/image42.png"/><Relationship Id="rId1" Type="http://schemas.openxmlformats.org/officeDocument/2006/relationships/slideLayout" Target="../slideLayouts/slideLayout6.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 Id="rId9" Type="http://schemas.openxmlformats.org/officeDocument/2006/relationships/image" Target="../media/image49.png"/></Relationships>
</file>

<file path=ppt/slides/_rels/slide3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6.xml"/><Relationship Id="rId5" Type="http://schemas.openxmlformats.org/officeDocument/2006/relationships/image" Target="../media/image53.png"/><Relationship Id="rId4" Type="http://schemas.openxmlformats.org/officeDocument/2006/relationships/image" Target="../media/image52.png"/></Relationships>
</file>

<file path=ppt/slides/_rels/slide35.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5.tif"/><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hyperlink" Target="https://www.audinate.com/products/dante-enabled?lang=zh-hans" TargetMode="Externa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IED公共广播系统介绍"/>
          <p:cNvSpPr txBox="1">
            <a:spLocks noGrp="1"/>
          </p:cNvSpPr>
          <p:nvPr>
            <p:ph type="ctrTitle"/>
          </p:nvPr>
        </p:nvSpPr>
        <p:spPr>
          <a:xfrm>
            <a:off x="4735965" y="1895112"/>
            <a:ext cx="15511464" cy="1997700"/>
          </a:xfrm>
          <a:prstGeom prst="rect">
            <a:avLst/>
          </a:prstGeom>
        </p:spPr>
        <p:txBody>
          <a:bodyPr>
            <a:normAutofit fontScale="90000"/>
          </a:bodyPr>
          <a:lstStyle>
            <a:lvl1pPr>
              <a:defRPr>
                <a:solidFill>
                  <a:schemeClr val="accent1">
                    <a:hueOff val="-137333"/>
                    <a:satOff val="-2150"/>
                    <a:lumOff val="15684"/>
                  </a:schemeClr>
                </a:solidFill>
                <a:latin typeface="PingFang SC Regular"/>
                <a:ea typeface="PingFang SC Regular"/>
                <a:cs typeface="PingFang SC Regular"/>
                <a:sym typeface="PingFang SC Regular"/>
              </a:defRPr>
            </a:lvl1pPr>
          </a:lstStyle>
          <a:p>
            <a:r>
              <a:rPr lang="en-US" dirty="0" err="1"/>
              <a:t>AtlasIED</a:t>
            </a:r>
            <a:r>
              <a:rPr lang="en-US" dirty="0"/>
              <a:t> </a:t>
            </a:r>
            <a:r>
              <a:rPr lang="zh-CN" altLang="en-US" sz="8800" dirty="0"/>
              <a:t>机场</a:t>
            </a:r>
            <a:r>
              <a:rPr sz="8800" dirty="0" err="1"/>
              <a:t>公共广播</a:t>
            </a:r>
            <a:br>
              <a:rPr lang="en-US" sz="8800" dirty="0"/>
            </a:br>
            <a:r>
              <a:rPr lang="en-US" altLang="zh-CN" sz="8800" dirty="0" err="1"/>
              <a:t>Dante</a:t>
            </a:r>
            <a:r>
              <a:rPr sz="8800" dirty="0" err="1"/>
              <a:t>系统介绍</a:t>
            </a:r>
            <a:endParaRPr sz="8800" dirty="0"/>
          </a:p>
        </p:txBody>
      </p:sp>
      <p:sp>
        <p:nvSpPr>
          <p:cNvPr id="120" name="2019"/>
          <p:cNvSpPr txBox="1">
            <a:spLocks noGrp="1"/>
          </p:cNvSpPr>
          <p:nvPr>
            <p:ph type="subTitle" sz="quarter" idx="1"/>
          </p:nvPr>
        </p:nvSpPr>
        <p:spPr>
          <a:xfrm>
            <a:off x="9965121" y="5023024"/>
            <a:ext cx="4257812" cy="1589485"/>
          </a:xfrm>
          <a:prstGeom prst="rect">
            <a:avLst/>
          </a:prstGeom>
          <a:effectLst>
            <a:reflection stA="50000" endPos="40000" dir="5400000" sy="-100000" algn="bl" rotWithShape="0"/>
          </a:effectLst>
        </p:spPr>
        <p:txBody>
          <a:bodyPr>
            <a:noAutofit/>
          </a:bodyPr>
          <a:lstStyle>
            <a:lvl1pPr>
              <a:defRPr>
                <a:solidFill>
                  <a:schemeClr val="accent6">
                    <a:hueOff val="10811956"/>
                    <a:satOff val="-58544"/>
                    <a:lumOff val="-9736"/>
                  </a:schemeClr>
                </a:solidFill>
                <a:latin typeface="儷黑 Pro"/>
                <a:ea typeface="儷黑 Pro"/>
                <a:cs typeface="儷黑 Pro"/>
                <a:sym typeface="儷黑 Pro"/>
              </a:defRPr>
            </a:lvl1pPr>
          </a:lstStyle>
          <a:p>
            <a:r>
              <a:rPr lang="en-US" altLang="zh-CN" sz="9600" dirty="0">
                <a:solidFill>
                  <a:srgbClr val="FF0000"/>
                </a:solidFill>
              </a:rPr>
              <a:t>2022.06</a:t>
            </a:r>
            <a:endParaRPr sz="9600" dirty="0">
              <a:solidFill>
                <a:srgbClr val="FF0000"/>
              </a:solidFill>
            </a:endParaRPr>
          </a:p>
        </p:txBody>
      </p:sp>
      <p:sp>
        <p:nvSpPr>
          <p:cNvPr id="122" name="INNOVATIVE ELECTRONIC DESIGNS"/>
          <p:cNvSpPr txBox="1"/>
          <p:nvPr/>
        </p:nvSpPr>
        <p:spPr>
          <a:xfrm>
            <a:off x="8326592" y="9947472"/>
            <a:ext cx="6994364" cy="55709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ormAutofit/>
          </a:bodyPr>
          <a:lstStyle/>
          <a:p>
            <a:pPr defTabSz="722947">
              <a:defRPr sz="2640">
                <a:solidFill>
                  <a:schemeClr val="accent1">
                    <a:hueOff val="-137333"/>
                    <a:satOff val="-2150"/>
                    <a:lumOff val="15684"/>
                  </a:schemeClr>
                </a:solidFill>
                <a:latin typeface="Krungthep"/>
                <a:ea typeface="Krungthep"/>
                <a:cs typeface="Krungthep"/>
                <a:sym typeface="Krungthep"/>
              </a:defRPr>
            </a:pPr>
            <a:r>
              <a:rPr dirty="0"/>
              <a:t>INNOVATIVE ELECTRONIC DESIGNS</a:t>
            </a:r>
          </a:p>
        </p:txBody>
      </p:sp>
      <p:sp>
        <p:nvSpPr>
          <p:cNvPr id="123" name="世界"/>
          <p:cNvSpPr/>
          <p:nvPr/>
        </p:nvSpPr>
        <p:spPr>
          <a:xfrm>
            <a:off x="7357698" y="11411320"/>
            <a:ext cx="444191" cy="44419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45" y="0"/>
                  <a:pt x="0" y="4845"/>
                  <a:pt x="0" y="10800"/>
                </a:cubicBezTo>
                <a:cubicBezTo>
                  <a:pt x="0" y="16755"/>
                  <a:pt x="4845" y="21600"/>
                  <a:pt x="10800" y="21600"/>
                </a:cubicBezTo>
                <a:cubicBezTo>
                  <a:pt x="16755" y="21600"/>
                  <a:pt x="21600" y="16755"/>
                  <a:pt x="21600" y="10800"/>
                </a:cubicBezTo>
                <a:cubicBezTo>
                  <a:pt x="21600" y="4845"/>
                  <a:pt x="16755" y="0"/>
                  <a:pt x="10800" y="0"/>
                </a:cubicBezTo>
                <a:close/>
                <a:moveTo>
                  <a:pt x="11993" y="938"/>
                </a:moveTo>
                <a:cubicBezTo>
                  <a:pt x="14122" y="1194"/>
                  <a:pt x="16044" y="2125"/>
                  <a:pt x="17542" y="3512"/>
                </a:cubicBezTo>
                <a:cubicBezTo>
                  <a:pt x="16898" y="4108"/>
                  <a:pt x="16188" y="4611"/>
                  <a:pt x="15429" y="5012"/>
                </a:cubicBezTo>
                <a:cubicBezTo>
                  <a:pt x="15343" y="4850"/>
                  <a:pt x="15255" y="4689"/>
                  <a:pt x="15162" y="4531"/>
                </a:cubicBezTo>
                <a:cubicBezTo>
                  <a:pt x="14347" y="3140"/>
                  <a:pt x="13267" y="1918"/>
                  <a:pt x="11993" y="938"/>
                </a:cubicBezTo>
                <a:close/>
                <a:moveTo>
                  <a:pt x="9560" y="943"/>
                </a:moveTo>
                <a:cubicBezTo>
                  <a:pt x="8289" y="1922"/>
                  <a:pt x="7211" y="3142"/>
                  <a:pt x="6397" y="4531"/>
                </a:cubicBezTo>
                <a:cubicBezTo>
                  <a:pt x="6308" y="4684"/>
                  <a:pt x="6222" y="4839"/>
                  <a:pt x="6139" y="4995"/>
                </a:cubicBezTo>
                <a:cubicBezTo>
                  <a:pt x="5392" y="4597"/>
                  <a:pt x="4693" y="4100"/>
                  <a:pt x="4058" y="3512"/>
                </a:cubicBezTo>
                <a:cubicBezTo>
                  <a:pt x="5545" y="2136"/>
                  <a:pt x="7450" y="1207"/>
                  <a:pt x="9560" y="943"/>
                </a:cubicBezTo>
                <a:close/>
                <a:moveTo>
                  <a:pt x="10366" y="1421"/>
                </a:moveTo>
                <a:lnTo>
                  <a:pt x="10366" y="6141"/>
                </a:lnTo>
                <a:cubicBezTo>
                  <a:pt x="9165" y="6090"/>
                  <a:pt x="8002" y="5827"/>
                  <a:pt x="6920" y="5368"/>
                </a:cubicBezTo>
                <a:cubicBezTo>
                  <a:pt x="6992" y="5234"/>
                  <a:pt x="7066" y="5100"/>
                  <a:pt x="7143" y="4968"/>
                </a:cubicBezTo>
                <a:cubicBezTo>
                  <a:pt x="7960" y="3575"/>
                  <a:pt x="9062" y="2365"/>
                  <a:pt x="10366" y="1421"/>
                </a:cubicBezTo>
                <a:close/>
                <a:moveTo>
                  <a:pt x="11234" y="1451"/>
                </a:moveTo>
                <a:cubicBezTo>
                  <a:pt x="12520" y="2391"/>
                  <a:pt x="13607" y="3589"/>
                  <a:pt x="14415" y="4968"/>
                </a:cubicBezTo>
                <a:cubicBezTo>
                  <a:pt x="14495" y="5104"/>
                  <a:pt x="14572" y="5244"/>
                  <a:pt x="14646" y="5383"/>
                </a:cubicBezTo>
                <a:cubicBezTo>
                  <a:pt x="13574" y="5833"/>
                  <a:pt x="12424" y="6090"/>
                  <a:pt x="11234" y="6141"/>
                </a:cubicBezTo>
                <a:lnTo>
                  <a:pt x="11234" y="1451"/>
                </a:lnTo>
                <a:close/>
                <a:moveTo>
                  <a:pt x="3448" y="4128"/>
                </a:moveTo>
                <a:cubicBezTo>
                  <a:pt x="4152" y="4783"/>
                  <a:pt x="4928" y="5335"/>
                  <a:pt x="5759" y="5775"/>
                </a:cubicBezTo>
                <a:cubicBezTo>
                  <a:pt x="5120" y="7219"/>
                  <a:pt x="4759" y="8779"/>
                  <a:pt x="4701" y="10368"/>
                </a:cubicBezTo>
                <a:lnTo>
                  <a:pt x="876" y="10368"/>
                </a:lnTo>
                <a:cubicBezTo>
                  <a:pt x="979" y="7972"/>
                  <a:pt x="1935" y="5793"/>
                  <a:pt x="3448" y="4128"/>
                </a:cubicBezTo>
                <a:close/>
                <a:moveTo>
                  <a:pt x="18152" y="4128"/>
                </a:moveTo>
                <a:cubicBezTo>
                  <a:pt x="19665" y="5793"/>
                  <a:pt x="20621" y="7972"/>
                  <a:pt x="20724" y="10368"/>
                </a:cubicBezTo>
                <a:lnTo>
                  <a:pt x="16858" y="10368"/>
                </a:lnTo>
                <a:cubicBezTo>
                  <a:pt x="16800" y="8785"/>
                  <a:pt x="16441" y="7231"/>
                  <a:pt x="15807" y="5792"/>
                </a:cubicBezTo>
                <a:cubicBezTo>
                  <a:pt x="16650" y="5349"/>
                  <a:pt x="17439" y="4792"/>
                  <a:pt x="18152" y="4128"/>
                </a:cubicBezTo>
                <a:close/>
                <a:moveTo>
                  <a:pt x="6541" y="6148"/>
                </a:moveTo>
                <a:cubicBezTo>
                  <a:pt x="7739" y="6662"/>
                  <a:pt x="9031" y="6956"/>
                  <a:pt x="10366" y="7008"/>
                </a:cubicBezTo>
                <a:lnTo>
                  <a:pt x="10366" y="10368"/>
                </a:lnTo>
                <a:lnTo>
                  <a:pt x="5569" y="10368"/>
                </a:lnTo>
                <a:cubicBezTo>
                  <a:pt x="5626" y="8908"/>
                  <a:pt x="5956" y="7475"/>
                  <a:pt x="6541" y="6148"/>
                </a:cubicBezTo>
                <a:close/>
                <a:moveTo>
                  <a:pt x="15024" y="6163"/>
                </a:moveTo>
                <a:cubicBezTo>
                  <a:pt x="15604" y="7486"/>
                  <a:pt x="15934" y="8914"/>
                  <a:pt x="15991" y="10368"/>
                </a:cubicBezTo>
                <a:lnTo>
                  <a:pt x="11234" y="10368"/>
                </a:lnTo>
                <a:lnTo>
                  <a:pt x="11234" y="7008"/>
                </a:lnTo>
                <a:cubicBezTo>
                  <a:pt x="12557" y="6956"/>
                  <a:pt x="13835" y="6668"/>
                  <a:pt x="15024" y="6163"/>
                </a:cubicBezTo>
                <a:close/>
                <a:moveTo>
                  <a:pt x="876" y="11234"/>
                </a:moveTo>
                <a:lnTo>
                  <a:pt x="4700" y="11234"/>
                </a:lnTo>
                <a:cubicBezTo>
                  <a:pt x="4753" y="12849"/>
                  <a:pt x="5119" y="14437"/>
                  <a:pt x="5773" y="15903"/>
                </a:cubicBezTo>
                <a:cubicBezTo>
                  <a:pt x="4953" y="16335"/>
                  <a:pt x="4185" y="16876"/>
                  <a:pt x="3488" y="17518"/>
                </a:cubicBezTo>
                <a:cubicBezTo>
                  <a:pt x="1952" y="15847"/>
                  <a:pt x="980" y="13652"/>
                  <a:pt x="876" y="11234"/>
                </a:cubicBezTo>
                <a:close/>
                <a:moveTo>
                  <a:pt x="5567" y="11234"/>
                </a:moveTo>
                <a:lnTo>
                  <a:pt x="10366" y="11234"/>
                </a:lnTo>
                <a:lnTo>
                  <a:pt x="10366" y="14676"/>
                </a:lnTo>
                <a:cubicBezTo>
                  <a:pt x="9036" y="14728"/>
                  <a:pt x="7749" y="15021"/>
                  <a:pt x="6554" y="15532"/>
                </a:cubicBezTo>
                <a:cubicBezTo>
                  <a:pt x="5955" y="14182"/>
                  <a:pt x="5619" y="12720"/>
                  <a:pt x="5567" y="11234"/>
                </a:cubicBezTo>
                <a:close/>
                <a:moveTo>
                  <a:pt x="11234" y="11234"/>
                </a:moveTo>
                <a:lnTo>
                  <a:pt x="15992" y="11234"/>
                </a:lnTo>
                <a:cubicBezTo>
                  <a:pt x="15940" y="12714"/>
                  <a:pt x="15605" y="14169"/>
                  <a:pt x="15010" y="15515"/>
                </a:cubicBezTo>
                <a:cubicBezTo>
                  <a:pt x="13825" y="15013"/>
                  <a:pt x="12552" y="14728"/>
                  <a:pt x="11234" y="14676"/>
                </a:cubicBezTo>
                <a:lnTo>
                  <a:pt x="11234" y="11234"/>
                </a:lnTo>
                <a:close/>
                <a:moveTo>
                  <a:pt x="16860" y="11234"/>
                </a:moveTo>
                <a:lnTo>
                  <a:pt x="20724" y="11234"/>
                </a:lnTo>
                <a:cubicBezTo>
                  <a:pt x="20620" y="13652"/>
                  <a:pt x="19648" y="15847"/>
                  <a:pt x="18112" y="17518"/>
                </a:cubicBezTo>
                <a:cubicBezTo>
                  <a:pt x="17406" y="16867"/>
                  <a:pt x="16627" y="16321"/>
                  <a:pt x="15795" y="15886"/>
                </a:cubicBezTo>
                <a:cubicBezTo>
                  <a:pt x="16444" y="14425"/>
                  <a:pt x="16807" y="12842"/>
                  <a:pt x="16860" y="11234"/>
                </a:cubicBezTo>
                <a:close/>
                <a:moveTo>
                  <a:pt x="10366" y="15544"/>
                </a:moveTo>
                <a:lnTo>
                  <a:pt x="10366" y="20226"/>
                </a:lnTo>
                <a:cubicBezTo>
                  <a:pt x="9026" y="19256"/>
                  <a:pt x="7899" y="18005"/>
                  <a:pt x="7077" y="16566"/>
                </a:cubicBezTo>
                <a:cubicBezTo>
                  <a:pt x="7029" y="16481"/>
                  <a:pt x="6982" y="16396"/>
                  <a:pt x="6936" y="16310"/>
                </a:cubicBezTo>
                <a:cubicBezTo>
                  <a:pt x="8013" y="15855"/>
                  <a:pt x="9170" y="15594"/>
                  <a:pt x="10366" y="15544"/>
                </a:cubicBezTo>
                <a:close/>
                <a:moveTo>
                  <a:pt x="11234" y="15544"/>
                </a:moveTo>
                <a:cubicBezTo>
                  <a:pt x="12418" y="15594"/>
                  <a:pt x="13563" y="15849"/>
                  <a:pt x="14631" y="16295"/>
                </a:cubicBezTo>
                <a:cubicBezTo>
                  <a:pt x="14582" y="16386"/>
                  <a:pt x="14532" y="16476"/>
                  <a:pt x="14480" y="16566"/>
                </a:cubicBezTo>
                <a:cubicBezTo>
                  <a:pt x="13667" y="17990"/>
                  <a:pt x="12556" y="19230"/>
                  <a:pt x="11234" y="20196"/>
                </a:cubicBezTo>
                <a:lnTo>
                  <a:pt x="11234" y="15544"/>
                </a:lnTo>
                <a:close/>
                <a:moveTo>
                  <a:pt x="15415" y="16666"/>
                </a:moveTo>
                <a:cubicBezTo>
                  <a:pt x="16162" y="17059"/>
                  <a:pt x="16861" y="17548"/>
                  <a:pt x="17498" y="18130"/>
                </a:cubicBezTo>
                <a:cubicBezTo>
                  <a:pt x="16023" y="19479"/>
                  <a:pt x="14143" y="20390"/>
                  <a:pt x="12062" y="20655"/>
                </a:cubicBezTo>
                <a:cubicBezTo>
                  <a:pt x="13343" y="19655"/>
                  <a:pt x="14426" y="18410"/>
                  <a:pt x="15233" y="16996"/>
                </a:cubicBezTo>
                <a:cubicBezTo>
                  <a:pt x="15295" y="16887"/>
                  <a:pt x="15356" y="16777"/>
                  <a:pt x="15415" y="16666"/>
                </a:cubicBezTo>
                <a:close/>
                <a:moveTo>
                  <a:pt x="6153" y="16683"/>
                </a:moveTo>
                <a:cubicBezTo>
                  <a:pt x="6209" y="16788"/>
                  <a:pt x="6267" y="16893"/>
                  <a:pt x="6326" y="16996"/>
                </a:cubicBezTo>
                <a:cubicBezTo>
                  <a:pt x="7132" y="18407"/>
                  <a:pt x="8212" y="19649"/>
                  <a:pt x="9489" y="20648"/>
                </a:cubicBezTo>
                <a:cubicBezTo>
                  <a:pt x="7428" y="20375"/>
                  <a:pt x="5565" y="19468"/>
                  <a:pt x="4102" y="18130"/>
                </a:cubicBezTo>
                <a:cubicBezTo>
                  <a:pt x="4730" y="17557"/>
                  <a:pt x="5418" y="17073"/>
                  <a:pt x="6153" y="16683"/>
                </a:cubicBezTo>
                <a:close/>
              </a:path>
            </a:pathLst>
          </a:custGeom>
          <a:solidFill>
            <a:schemeClr val="accent1">
              <a:hueOff val="-137333"/>
              <a:satOff val="-2150"/>
              <a:lumOff val="15684"/>
            </a:schemeClr>
          </a:solidFill>
          <a:ln w="12700">
            <a:miter lim="400000"/>
          </a:ln>
          <a:effectLst>
            <a:outerShdw blurRad="101600" dir="18900000" rotWithShape="0">
              <a:srgbClr val="000000">
                <a:alpha val="80000"/>
              </a:srgbClr>
            </a:outerShdw>
          </a:effectLst>
        </p:spPr>
        <p:txBody>
          <a:bodyPr lIns="71437" tIns="71437" rIns="71437" bIns="71437" anchor="ctr"/>
          <a:lstStyle/>
          <a:p>
            <a:pPr>
              <a:defRPr sz="3200">
                <a:effectLst>
                  <a:outerShdw blurRad="25400" dist="23998" dir="2700000" rotWithShape="0">
                    <a:srgbClr val="000000">
                      <a:alpha val="31034"/>
                    </a:srgbClr>
                  </a:outerShdw>
                </a:effectLst>
              </a:defRPr>
            </a:pPr>
            <a:endParaRPr/>
          </a:p>
        </p:txBody>
      </p:sp>
      <p:sp>
        <p:nvSpPr>
          <p:cNvPr id="124" name="英文网站 WWW.ATLASIED.COM"/>
          <p:cNvSpPr txBox="1"/>
          <p:nvPr/>
        </p:nvSpPr>
        <p:spPr>
          <a:xfrm>
            <a:off x="7943554" y="11411320"/>
            <a:ext cx="4760918" cy="6059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71437" tIns="71437" rIns="71437" bIns="71437" anchor="ctr">
            <a:spAutoFit/>
          </a:bodyPr>
          <a:lstStyle/>
          <a:p>
            <a:pPr>
              <a:defRPr sz="3000">
                <a:solidFill>
                  <a:schemeClr val="accent4">
                    <a:hueOff val="181116"/>
                    <a:satOff val="-2364"/>
                    <a:lumOff val="-35561"/>
                  </a:schemeClr>
                </a:solidFill>
                <a:latin typeface="YuppySC-Regular"/>
                <a:ea typeface="YuppySC-Regular"/>
                <a:cs typeface="YuppySC-Regular"/>
                <a:sym typeface="YuppySC-Regular"/>
              </a:defRPr>
            </a:pPr>
            <a:r>
              <a:rPr dirty="0" err="1"/>
              <a:t>英文网站</a:t>
            </a:r>
            <a:r>
              <a:rPr dirty="0"/>
              <a:t> </a:t>
            </a:r>
            <a:r>
              <a:rPr lang="en-US" dirty="0">
                <a:hlinkClick r:id="rId2"/>
              </a:rPr>
              <a:t>www</a:t>
            </a:r>
            <a:r>
              <a:rPr dirty="0">
                <a:hlinkClick r:id="rId2"/>
              </a:rPr>
              <a:t>.</a:t>
            </a:r>
            <a:r>
              <a:rPr lang="en-US" dirty="0">
                <a:hlinkClick r:id="rId2"/>
              </a:rPr>
              <a:t>AtlasIED</a:t>
            </a:r>
            <a:r>
              <a:rPr dirty="0">
                <a:hlinkClick r:id="rId2"/>
              </a:rPr>
              <a:t>.</a:t>
            </a:r>
            <a:r>
              <a:rPr lang="en-US" dirty="0">
                <a:hlinkClick r:id="rId2"/>
              </a:rPr>
              <a:t>com</a:t>
            </a:r>
            <a:endParaRPr dirty="0">
              <a:hlinkClick r:id="rId2"/>
            </a:endParaRPr>
          </a:p>
        </p:txBody>
      </p:sp>
      <p:sp>
        <p:nvSpPr>
          <p:cNvPr id="125" name="中文网站 WWW.IEDAUDIO.COM.CN"/>
          <p:cNvSpPr txBox="1"/>
          <p:nvPr/>
        </p:nvSpPr>
        <p:spPr>
          <a:xfrm>
            <a:off x="13290328" y="11411320"/>
            <a:ext cx="5374868" cy="6059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71437" tIns="71437" rIns="71437" bIns="71437" anchor="ctr">
            <a:spAutoFit/>
          </a:bodyPr>
          <a:lstStyle>
            <a:lvl1pPr>
              <a:defRPr sz="3000">
                <a:solidFill>
                  <a:schemeClr val="accent4">
                    <a:hueOff val="181116"/>
                    <a:satOff val="-2364"/>
                    <a:lumOff val="-35561"/>
                  </a:schemeClr>
                </a:solidFill>
                <a:latin typeface="YuppySC-Regular"/>
                <a:ea typeface="YuppySC-Regular"/>
                <a:cs typeface="YuppySC-Regular"/>
                <a:sym typeface="YuppySC-Regular"/>
              </a:defRPr>
            </a:lvl1pPr>
          </a:lstStyle>
          <a:p>
            <a:r>
              <a:rPr dirty="0" err="1"/>
              <a:t>中文网站</a:t>
            </a:r>
            <a:r>
              <a:rPr dirty="0"/>
              <a:t> </a:t>
            </a:r>
            <a:r>
              <a:rPr lang="en-US" dirty="0">
                <a:hlinkClick r:id="rId3"/>
              </a:rPr>
              <a:t>www.iedaudio.com.cn</a:t>
            </a:r>
            <a:r>
              <a:rPr lang="en-US" dirty="0"/>
              <a:t> </a:t>
            </a:r>
            <a:endParaRPr dirty="0"/>
          </a:p>
        </p:txBody>
      </p:sp>
      <p:pic>
        <p:nvPicPr>
          <p:cNvPr id="3" name="图片 2" descr="卡通人物&#10;&#10;描述已自动生成">
            <a:extLst>
              <a:ext uri="{FF2B5EF4-FFF2-40B4-BE49-F238E27FC236}">
                <a16:creationId xmlns:a16="http://schemas.microsoft.com/office/drawing/2014/main" id="{43566EA8-28D5-472D-91F2-2824300E0E7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63076" y="8219203"/>
            <a:ext cx="9321395" cy="1465545"/>
          </a:xfrm>
          <a:prstGeom prst="rect">
            <a:avLst/>
          </a:prstGeom>
        </p:spPr>
      </p:pic>
      <p:sp>
        <p:nvSpPr>
          <p:cNvPr id="11" name="世界">
            <a:extLst>
              <a:ext uri="{FF2B5EF4-FFF2-40B4-BE49-F238E27FC236}">
                <a16:creationId xmlns:a16="http://schemas.microsoft.com/office/drawing/2014/main" id="{414CE6BE-E0B2-4413-8FAF-14A1427010AE}"/>
              </a:ext>
            </a:extLst>
          </p:cNvPr>
          <p:cNvSpPr/>
          <p:nvPr/>
        </p:nvSpPr>
        <p:spPr>
          <a:xfrm>
            <a:off x="12846137" y="11492192"/>
            <a:ext cx="444191" cy="44419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45" y="0"/>
                  <a:pt x="0" y="4845"/>
                  <a:pt x="0" y="10800"/>
                </a:cubicBezTo>
                <a:cubicBezTo>
                  <a:pt x="0" y="16755"/>
                  <a:pt x="4845" y="21600"/>
                  <a:pt x="10800" y="21600"/>
                </a:cubicBezTo>
                <a:cubicBezTo>
                  <a:pt x="16755" y="21600"/>
                  <a:pt x="21600" y="16755"/>
                  <a:pt x="21600" y="10800"/>
                </a:cubicBezTo>
                <a:cubicBezTo>
                  <a:pt x="21600" y="4845"/>
                  <a:pt x="16755" y="0"/>
                  <a:pt x="10800" y="0"/>
                </a:cubicBezTo>
                <a:close/>
                <a:moveTo>
                  <a:pt x="11993" y="938"/>
                </a:moveTo>
                <a:cubicBezTo>
                  <a:pt x="14122" y="1194"/>
                  <a:pt x="16044" y="2125"/>
                  <a:pt x="17542" y="3512"/>
                </a:cubicBezTo>
                <a:cubicBezTo>
                  <a:pt x="16898" y="4108"/>
                  <a:pt x="16188" y="4611"/>
                  <a:pt x="15429" y="5012"/>
                </a:cubicBezTo>
                <a:cubicBezTo>
                  <a:pt x="15343" y="4850"/>
                  <a:pt x="15255" y="4689"/>
                  <a:pt x="15162" y="4531"/>
                </a:cubicBezTo>
                <a:cubicBezTo>
                  <a:pt x="14347" y="3140"/>
                  <a:pt x="13267" y="1918"/>
                  <a:pt x="11993" y="938"/>
                </a:cubicBezTo>
                <a:close/>
                <a:moveTo>
                  <a:pt x="9560" y="943"/>
                </a:moveTo>
                <a:cubicBezTo>
                  <a:pt x="8289" y="1922"/>
                  <a:pt x="7211" y="3142"/>
                  <a:pt x="6397" y="4531"/>
                </a:cubicBezTo>
                <a:cubicBezTo>
                  <a:pt x="6308" y="4684"/>
                  <a:pt x="6222" y="4839"/>
                  <a:pt x="6139" y="4995"/>
                </a:cubicBezTo>
                <a:cubicBezTo>
                  <a:pt x="5392" y="4597"/>
                  <a:pt x="4693" y="4100"/>
                  <a:pt x="4058" y="3512"/>
                </a:cubicBezTo>
                <a:cubicBezTo>
                  <a:pt x="5545" y="2136"/>
                  <a:pt x="7450" y="1207"/>
                  <a:pt x="9560" y="943"/>
                </a:cubicBezTo>
                <a:close/>
                <a:moveTo>
                  <a:pt x="10366" y="1421"/>
                </a:moveTo>
                <a:lnTo>
                  <a:pt x="10366" y="6141"/>
                </a:lnTo>
                <a:cubicBezTo>
                  <a:pt x="9165" y="6090"/>
                  <a:pt x="8002" y="5827"/>
                  <a:pt x="6920" y="5368"/>
                </a:cubicBezTo>
                <a:cubicBezTo>
                  <a:pt x="6992" y="5234"/>
                  <a:pt x="7066" y="5100"/>
                  <a:pt x="7143" y="4968"/>
                </a:cubicBezTo>
                <a:cubicBezTo>
                  <a:pt x="7960" y="3575"/>
                  <a:pt x="9062" y="2365"/>
                  <a:pt x="10366" y="1421"/>
                </a:cubicBezTo>
                <a:close/>
                <a:moveTo>
                  <a:pt x="11234" y="1451"/>
                </a:moveTo>
                <a:cubicBezTo>
                  <a:pt x="12520" y="2391"/>
                  <a:pt x="13607" y="3589"/>
                  <a:pt x="14415" y="4968"/>
                </a:cubicBezTo>
                <a:cubicBezTo>
                  <a:pt x="14495" y="5104"/>
                  <a:pt x="14572" y="5244"/>
                  <a:pt x="14646" y="5383"/>
                </a:cubicBezTo>
                <a:cubicBezTo>
                  <a:pt x="13574" y="5833"/>
                  <a:pt x="12424" y="6090"/>
                  <a:pt x="11234" y="6141"/>
                </a:cubicBezTo>
                <a:lnTo>
                  <a:pt x="11234" y="1451"/>
                </a:lnTo>
                <a:close/>
                <a:moveTo>
                  <a:pt x="3448" y="4128"/>
                </a:moveTo>
                <a:cubicBezTo>
                  <a:pt x="4152" y="4783"/>
                  <a:pt x="4928" y="5335"/>
                  <a:pt x="5759" y="5775"/>
                </a:cubicBezTo>
                <a:cubicBezTo>
                  <a:pt x="5120" y="7219"/>
                  <a:pt x="4759" y="8779"/>
                  <a:pt x="4701" y="10368"/>
                </a:cubicBezTo>
                <a:lnTo>
                  <a:pt x="876" y="10368"/>
                </a:lnTo>
                <a:cubicBezTo>
                  <a:pt x="979" y="7972"/>
                  <a:pt x="1935" y="5793"/>
                  <a:pt x="3448" y="4128"/>
                </a:cubicBezTo>
                <a:close/>
                <a:moveTo>
                  <a:pt x="18152" y="4128"/>
                </a:moveTo>
                <a:cubicBezTo>
                  <a:pt x="19665" y="5793"/>
                  <a:pt x="20621" y="7972"/>
                  <a:pt x="20724" y="10368"/>
                </a:cubicBezTo>
                <a:lnTo>
                  <a:pt x="16858" y="10368"/>
                </a:lnTo>
                <a:cubicBezTo>
                  <a:pt x="16800" y="8785"/>
                  <a:pt x="16441" y="7231"/>
                  <a:pt x="15807" y="5792"/>
                </a:cubicBezTo>
                <a:cubicBezTo>
                  <a:pt x="16650" y="5349"/>
                  <a:pt x="17439" y="4792"/>
                  <a:pt x="18152" y="4128"/>
                </a:cubicBezTo>
                <a:close/>
                <a:moveTo>
                  <a:pt x="6541" y="6148"/>
                </a:moveTo>
                <a:cubicBezTo>
                  <a:pt x="7739" y="6662"/>
                  <a:pt x="9031" y="6956"/>
                  <a:pt x="10366" y="7008"/>
                </a:cubicBezTo>
                <a:lnTo>
                  <a:pt x="10366" y="10368"/>
                </a:lnTo>
                <a:lnTo>
                  <a:pt x="5569" y="10368"/>
                </a:lnTo>
                <a:cubicBezTo>
                  <a:pt x="5626" y="8908"/>
                  <a:pt x="5956" y="7475"/>
                  <a:pt x="6541" y="6148"/>
                </a:cubicBezTo>
                <a:close/>
                <a:moveTo>
                  <a:pt x="15024" y="6163"/>
                </a:moveTo>
                <a:cubicBezTo>
                  <a:pt x="15604" y="7486"/>
                  <a:pt x="15934" y="8914"/>
                  <a:pt x="15991" y="10368"/>
                </a:cubicBezTo>
                <a:lnTo>
                  <a:pt x="11234" y="10368"/>
                </a:lnTo>
                <a:lnTo>
                  <a:pt x="11234" y="7008"/>
                </a:lnTo>
                <a:cubicBezTo>
                  <a:pt x="12557" y="6956"/>
                  <a:pt x="13835" y="6668"/>
                  <a:pt x="15024" y="6163"/>
                </a:cubicBezTo>
                <a:close/>
                <a:moveTo>
                  <a:pt x="876" y="11234"/>
                </a:moveTo>
                <a:lnTo>
                  <a:pt x="4700" y="11234"/>
                </a:lnTo>
                <a:cubicBezTo>
                  <a:pt x="4753" y="12849"/>
                  <a:pt x="5119" y="14437"/>
                  <a:pt x="5773" y="15903"/>
                </a:cubicBezTo>
                <a:cubicBezTo>
                  <a:pt x="4953" y="16335"/>
                  <a:pt x="4185" y="16876"/>
                  <a:pt x="3488" y="17518"/>
                </a:cubicBezTo>
                <a:cubicBezTo>
                  <a:pt x="1952" y="15847"/>
                  <a:pt x="980" y="13652"/>
                  <a:pt x="876" y="11234"/>
                </a:cubicBezTo>
                <a:close/>
                <a:moveTo>
                  <a:pt x="5567" y="11234"/>
                </a:moveTo>
                <a:lnTo>
                  <a:pt x="10366" y="11234"/>
                </a:lnTo>
                <a:lnTo>
                  <a:pt x="10366" y="14676"/>
                </a:lnTo>
                <a:cubicBezTo>
                  <a:pt x="9036" y="14728"/>
                  <a:pt x="7749" y="15021"/>
                  <a:pt x="6554" y="15532"/>
                </a:cubicBezTo>
                <a:cubicBezTo>
                  <a:pt x="5955" y="14182"/>
                  <a:pt x="5619" y="12720"/>
                  <a:pt x="5567" y="11234"/>
                </a:cubicBezTo>
                <a:close/>
                <a:moveTo>
                  <a:pt x="11234" y="11234"/>
                </a:moveTo>
                <a:lnTo>
                  <a:pt x="15992" y="11234"/>
                </a:lnTo>
                <a:cubicBezTo>
                  <a:pt x="15940" y="12714"/>
                  <a:pt x="15605" y="14169"/>
                  <a:pt x="15010" y="15515"/>
                </a:cubicBezTo>
                <a:cubicBezTo>
                  <a:pt x="13825" y="15013"/>
                  <a:pt x="12552" y="14728"/>
                  <a:pt x="11234" y="14676"/>
                </a:cubicBezTo>
                <a:lnTo>
                  <a:pt x="11234" y="11234"/>
                </a:lnTo>
                <a:close/>
                <a:moveTo>
                  <a:pt x="16860" y="11234"/>
                </a:moveTo>
                <a:lnTo>
                  <a:pt x="20724" y="11234"/>
                </a:lnTo>
                <a:cubicBezTo>
                  <a:pt x="20620" y="13652"/>
                  <a:pt x="19648" y="15847"/>
                  <a:pt x="18112" y="17518"/>
                </a:cubicBezTo>
                <a:cubicBezTo>
                  <a:pt x="17406" y="16867"/>
                  <a:pt x="16627" y="16321"/>
                  <a:pt x="15795" y="15886"/>
                </a:cubicBezTo>
                <a:cubicBezTo>
                  <a:pt x="16444" y="14425"/>
                  <a:pt x="16807" y="12842"/>
                  <a:pt x="16860" y="11234"/>
                </a:cubicBezTo>
                <a:close/>
                <a:moveTo>
                  <a:pt x="10366" y="15544"/>
                </a:moveTo>
                <a:lnTo>
                  <a:pt x="10366" y="20226"/>
                </a:lnTo>
                <a:cubicBezTo>
                  <a:pt x="9026" y="19256"/>
                  <a:pt x="7899" y="18005"/>
                  <a:pt x="7077" y="16566"/>
                </a:cubicBezTo>
                <a:cubicBezTo>
                  <a:pt x="7029" y="16481"/>
                  <a:pt x="6982" y="16396"/>
                  <a:pt x="6936" y="16310"/>
                </a:cubicBezTo>
                <a:cubicBezTo>
                  <a:pt x="8013" y="15855"/>
                  <a:pt x="9170" y="15594"/>
                  <a:pt x="10366" y="15544"/>
                </a:cubicBezTo>
                <a:close/>
                <a:moveTo>
                  <a:pt x="11234" y="15544"/>
                </a:moveTo>
                <a:cubicBezTo>
                  <a:pt x="12418" y="15594"/>
                  <a:pt x="13563" y="15849"/>
                  <a:pt x="14631" y="16295"/>
                </a:cubicBezTo>
                <a:cubicBezTo>
                  <a:pt x="14582" y="16386"/>
                  <a:pt x="14532" y="16476"/>
                  <a:pt x="14480" y="16566"/>
                </a:cubicBezTo>
                <a:cubicBezTo>
                  <a:pt x="13667" y="17990"/>
                  <a:pt x="12556" y="19230"/>
                  <a:pt x="11234" y="20196"/>
                </a:cubicBezTo>
                <a:lnTo>
                  <a:pt x="11234" y="15544"/>
                </a:lnTo>
                <a:close/>
                <a:moveTo>
                  <a:pt x="15415" y="16666"/>
                </a:moveTo>
                <a:cubicBezTo>
                  <a:pt x="16162" y="17059"/>
                  <a:pt x="16861" y="17548"/>
                  <a:pt x="17498" y="18130"/>
                </a:cubicBezTo>
                <a:cubicBezTo>
                  <a:pt x="16023" y="19479"/>
                  <a:pt x="14143" y="20390"/>
                  <a:pt x="12062" y="20655"/>
                </a:cubicBezTo>
                <a:cubicBezTo>
                  <a:pt x="13343" y="19655"/>
                  <a:pt x="14426" y="18410"/>
                  <a:pt x="15233" y="16996"/>
                </a:cubicBezTo>
                <a:cubicBezTo>
                  <a:pt x="15295" y="16887"/>
                  <a:pt x="15356" y="16777"/>
                  <a:pt x="15415" y="16666"/>
                </a:cubicBezTo>
                <a:close/>
                <a:moveTo>
                  <a:pt x="6153" y="16683"/>
                </a:moveTo>
                <a:cubicBezTo>
                  <a:pt x="6209" y="16788"/>
                  <a:pt x="6267" y="16893"/>
                  <a:pt x="6326" y="16996"/>
                </a:cubicBezTo>
                <a:cubicBezTo>
                  <a:pt x="7132" y="18407"/>
                  <a:pt x="8212" y="19649"/>
                  <a:pt x="9489" y="20648"/>
                </a:cubicBezTo>
                <a:cubicBezTo>
                  <a:pt x="7428" y="20375"/>
                  <a:pt x="5565" y="19468"/>
                  <a:pt x="4102" y="18130"/>
                </a:cubicBezTo>
                <a:cubicBezTo>
                  <a:pt x="4730" y="17557"/>
                  <a:pt x="5418" y="17073"/>
                  <a:pt x="6153" y="16683"/>
                </a:cubicBezTo>
                <a:close/>
              </a:path>
            </a:pathLst>
          </a:custGeom>
          <a:solidFill>
            <a:schemeClr val="accent1">
              <a:hueOff val="-137333"/>
              <a:satOff val="-2150"/>
              <a:lumOff val="15684"/>
            </a:schemeClr>
          </a:solidFill>
          <a:ln w="12700">
            <a:miter lim="400000"/>
          </a:ln>
          <a:effectLst>
            <a:outerShdw blurRad="101600" dir="18900000" rotWithShape="0">
              <a:srgbClr val="000000">
                <a:alpha val="80000"/>
              </a:srgbClr>
            </a:outerShdw>
          </a:effectLst>
        </p:spPr>
        <p:txBody>
          <a:bodyPr lIns="71437" tIns="71437" rIns="71437" bIns="71437" anchor="ctr"/>
          <a:lstStyle/>
          <a:p>
            <a:pPr>
              <a:defRPr sz="3200">
                <a:effectLst>
                  <a:outerShdw blurRad="25400" dist="23998" dir="2700000" rotWithShape="0">
                    <a:srgbClr val="000000">
                      <a:alpha val="31034"/>
                    </a:srgbClr>
                  </a:outerShdw>
                </a:effectLst>
              </a:defRPr>
            </a:pPr>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示, 示意图&#10;&#10;描述已自动生成">
            <a:extLst>
              <a:ext uri="{FF2B5EF4-FFF2-40B4-BE49-F238E27FC236}">
                <a16:creationId xmlns:a16="http://schemas.microsoft.com/office/drawing/2014/main" id="{75050080-A69D-B651-C996-CF8EAD303B4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66244" y="0"/>
            <a:ext cx="20651512" cy="13716000"/>
          </a:xfrm>
          <a:prstGeom prst="rect">
            <a:avLst/>
          </a:prstGeom>
        </p:spPr>
      </p:pic>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 name="IP 100系列矩阵主机"/>
          <p:cNvSpPr txBox="1">
            <a:spLocks noGrp="1"/>
          </p:cNvSpPr>
          <p:nvPr>
            <p:ph type="ctrTitle"/>
          </p:nvPr>
        </p:nvSpPr>
        <p:spPr>
          <a:xfrm>
            <a:off x="2026508" y="1024329"/>
            <a:ext cx="19103546" cy="2274293"/>
          </a:xfrm>
          <a:prstGeom prst="rect">
            <a:avLst/>
          </a:prstGeom>
        </p:spPr>
        <p:txBody>
          <a:bodyPr>
            <a:normAutofit fontScale="90000"/>
          </a:bodyPr>
          <a:lstStyle>
            <a:lvl1pPr>
              <a:defRPr>
                <a:solidFill>
                  <a:schemeClr val="accent1">
                    <a:hueOff val="-137333"/>
                    <a:satOff val="-2150"/>
                    <a:lumOff val="15684"/>
                  </a:schemeClr>
                </a:solidFill>
              </a:defRPr>
            </a:lvl1pPr>
          </a:lstStyle>
          <a:p>
            <a:r>
              <a:rPr dirty="0"/>
              <a:t>IP 100</a:t>
            </a:r>
            <a:r>
              <a:rPr lang="zh-CN" altLang="en-US" dirty="0"/>
              <a:t>矩阵主机</a:t>
            </a:r>
            <a:br>
              <a:rPr lang="en-US" altLang="zh-CN" dirty="0"/>
            </a:br>
            <a:r>
              <a:rPr lang="zh-CN" altLang="en-US" dirty="0"/>
              <a:t>原生主机和通用服务器版</a:t>
            </a:r>
            <a:endParaRPr b="1" dirty="0"/>
          </a:p>
        </p:txBody>
      </p:sp>
      <p:pic>
        <p:nvPicPr>
          <p:cNvPr id="194" name="0025146_globalcomip-ip116-cs-announcement-control-system-with-16-cobranet-message-channels.png" descr="0025146_globalcomip-ip116-cs-announcement-control-system-with-16-cobranet-message-channels.png"/>
          <p:cNvPicPr>
            <a:picLocks noChangeAspect="1"/>
          </p:cNvPicPr>
          <p:nvPr/>
        </p:nvPicPr>
        <p:blipFill>
          <a:blip r:embed="rId2"/>
          <a:stretch>
            <a:fillRect/>
          </a:stretch>
        </p:blipFill>
        <p:spPr>
          <a:xfrm>
            <a:off x="722319" y="2838967"/>
            <a:ext cx="8427307" cy="5267067"/>
          </a:xfrm>
          <a:prstGeom prst="rect">
            <a:avLst/>
          </a:prstGeom>
          <a:ln w="25400">
            <a:miter lim="400000"/>
          </a:ln>
          <a:effectLst>
            <a:reflection stA="50000" endPos="40000" dir="5400000" sy="-100000" algn="bl" rotWithShape="0"/>
          </a:effectLst>
        </p:spPr>
      </p:pic>
      <p:pic>
        <p:nvPicPr>
          <p:cNvPr id="195" name="图像" descr="图像"/>
          <p:cNvPicPr>
            <a:picLocks/>
          </p:cNvPicPr>
          <p:nvPr/>
        </p:nvPicPr>
        <p:blipFill>
          <a:blip r:embed="rId3"/>
          <a:stretch>
            <a:fillRect/>
          </a:stretch>
        </p:blipFill>
        <p:spPr>
          <a:xfrm>
            <a:off x="839845" y="6722076"/>
            <a:ext cx="8192256" cy="692019"/>
          </a:xfrm>
          <a:prstGeom prst="rect">
            <a:avLst/>
          </a:prstGeom>
          <a:ln w="12700">
            <a:miter lim="400000"/>
          </a:ln>
          <a:effectLst>
            <a:outerShdw blurRad="50800" dist="63500" dir="2700000" rotWithShape="0">
              <a:srgbClr val="000000">
                <a:alpha val="50000"/>
              </a:srgbClr>
            </a:outerShdw>
          </a:effectLst>
        </p:spPr>
      </p:pic>
      <p:pic>
        <p:nvPicPr>
          <p:cNvPr id="6" name="图片 5">
            <a:extLst>
              <a:ext uri="{FF2B5EF4-FFF2-40B4-BE49-F238E27FC236}">
                <a16:creationId xmlns:a16="http://schemas.microsoft.com/office/drawing/2014/main" id="{C2B2FD16-922A-48CB-8F29-412FFB91A08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766174" y="4392706"/>
            <a:ext cx="6797264" cy="3713328"/>
          </a:xfrm>
          <a:prstGeom prst="rect">
            <a:avLst/>
          </a:prstGeom>
        </p:spPr>
      </p:pic>
      <p:sp>
        <p:nvSpPr>
          <p:cNvPr id="8" name="文本框 7">
            <a:extLst>
              <a:ext uri="{FF2B5EF4-FFF2-40B4-BE49-F238E27FC236}">
                <a16:creationId xmlns:a16="http://schemas.microsoft.com/office/drawing/2014/main" id="{F9B652CB-D166-4FC9-9728-8703E01900FA}"/>
              </a:ext>
            </a:extLst>
          </p:cNvPr>
          <p:cNvSpPr txBox="1"/>
          <p:nvPr/>
        </p:nvSpPr>
        <p:spPr>
          <a:xfrm>
            <a:off x="1495973" y="7632863"/>
            <a:ext cx="11911108" cy="519918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228600" indent="-228600" algn="l">
              <a:lnSpc>
                <a:spcPct val="120000"/>
              </a:lnSpc>
              <a:buSzPct val="100000"/>
              <a:buChar char="•"/>
            </a:pPr>
            <a:r>
              <a:rPr lang="en-US" altLang="zh-CN" sz="4000" dirty="0">
                <a:solidFill>
                  <a:schemeClr val="accent6">
                    <a:hueOff val="105381"/>
                    <a:satOff val="14341"/>
                    <a:lumOff val="10801"/>
                  </a:schemeClr>
                </a:solidFill>
              </a:rPr>
              <a:t>Dante</a:t>
            </a:r>
            <a:r>
              <a:rPr lang="zh-CN" altLang="en-US" sz="4000" dirty="0">
                <a:solidFill>
                  <a:schemeClr val="accent6">
                    <a:hueOff val="105381"/>
                    <a:satOff val="14341"/>
                    <a:lumOff val="10801"/>
                  </a:schemeClr>
                </a:solidFill>
              </a:rPr>
              <a:t>协议</a:t>
            </a:r>
            <a:r>
              <a:rPr lang="zh-CN" altLang="en-US" sz="4000" dirty="0"/>
              <a:t> </a:t>
            </a:r>
            <a:r>
              <a:rPr lang="en-US" altLang="zh-CN" sz="4000" dirty="0"/>
              <a:t>16 </a:t>
            </a:r>
            <a:r>
              <a:rPr lang="zh-CN" altLang="en-US" sz="4000" dirty="0"/>
              <a:t>路动态路由的自动航班广播</a:t>
            </a:r>
          </a:p>
          <a:p>
            <a:pPr marL="228600" indent="-228600" algn="l">
              <a:lnSpc>
                <a:spcPct val="120000"/>
              </a:lnSpc>
              <a:buSzPct val="100000"/>
              <a:buChar char="•"/>
            </a:pPr>
            <a:r>
              <a:rPr lang="zh-CN" altLang="en-US" sz="4000" dirty="0"/>
              <a:t> 每台</a:t>
            </a:r>
            <a:r>
              <a:rPr lang="en-US" altLang="zh-CN" sz="4000" dirty="0"/>
              <a:t>IP100 </a:t>
            </a:r>
            <a:r>
              <a:rPr lang="zh-CN" altLang="en-US" sz="4000" dirty="0"/>
              <a:t>单位最多可以管理</a:t>
            </a:r>
            <a:r>
              <a:rPr lang="en-US" altLang="zh-CN" sz="4000" dirty="0"/>
              <a:t>240</a:t>
            </a:r>
            <a:r>
              <a:rPr lang="zh-CN" altLang="en-US" sz="4000" dirty="0"/>
              <a:t>台数字呼叫站和</a:t>
            </a:r>
            <a:r>
              <a:rPr lang="en-US" altLang="zh-CN" sz="4000" dirty="0"/>
              <a:t>32</a:t>
            </a:r>
            <a:r>
              <a:rPr lang="zh-CN" altLang="en-US" sz="4000" dirty="0"/>
              <a:t>台功放主机</a:t>
            </a:r>
          </a:p>
          <a:p>
            <a:pPr marL="228600" indent="-228600" algn="l">
              <a:lnSpc>
                <a:spcPct val="120000"/>
              </a:lnSpc>
              <a:buSzPct val="100000"/>
              <a:buChar char="•"/>
            </a:pPr>
            <a:r>
              <a:rPr lang="zh-CN" altLang="en-US" sz="4000" dirty="0"/>
              <a:t> 单台最多</a:t>
            </a:r>
            <a:r>
              <a:rPr lang="en-US" altLang="zh-CN" sz="4000" dirty="0"/>
              <a:t>N</a:t>
            </a:r>
            <a:r>
              <a:rPr lang="zh-CN" altLang="en-US" sz="4000" dirty="0"/>
              <a:t>*</a:t>
            </a:r>
            <a:r>
              <a:rPr lang="en-US" altLang="zh-CN" sz="4000" dirty="0"/>
              <a:t>512 </a:t>
            </a:r>
            <a:r>
              <a:rPr lang="zh-CN" altLang="en-US" sz="4000" dirty="0"/>
              <a:t>以上的输入</a:t>
            </a:r>
            <a:r>
              <a:rPr lang="en-US" altLang="zh-CN" sz="4000" dirty="0"/>
              <a:t>/</a:t>
            </a:r>
            <a:r>
              <a:rPr lang="zh-CN" altLang="en-US" sz="4000" dirty="0"/>
              <a:t>输出管理规模</a:t>
            </a:r>
          </a:p>
          <a:p>
            <a:pPr marL="228600" indent="-228600" algn="l">
              <a:lnSpc>
                <a:spcPct val="120000"/>
              </a:lnSpc>
              <a:buSzPct val="100000"/>
              <a:buChar char="•"/>
            </a:pPr>
            <a:r>
              <a:rPr lang="zh-CN" altLang="en-US" sz="4000" dirty="0"/>
              <a:t> 通过增加</a:t>
            </a:r>
            <a:r>
              <a:rPr lang="en-US" altLang="zh-CN" sz="4000" dirty="0"/>
              <a:t>ACS</a:t>
            </a:r>
            <a:r>
              <a:rPr lang="zh-CN" altLang="en-US" sz="4000" dirty="0"/>
              <a:t>设备，实现</a:t>
            </a:r>
            <a:r>
              <a:rPr lang="en-US" altLang="zh-CN" sz="4000" dirty="0"/>
              <a:t>16*N</a:t>
            </a:r>
            <a:r>
              <a:rPr lang="zh-CN" altLang="en-US" sz="4000" dirty="0"/>
              <a:t>的自动广播并发数</a:t>
            </a:r>
            <a:r>
              <a:rPr lang="en-US" altLang="zh-CN" sz="4000" dirty="0"/>
              <a:t>16\32\48…</a:t>
            </a:r>
          </a:p>
          <a:p>
            <a:pPr marL="228600" indent="-228600" algn="l">
              <a:lnSpc>
                <a:spcPct val="120000"/>
              </a:lnSpc>
              <a:buSzPct val="100000"/>
              <a:buChar char="•"/>
            </a:pPr>
            <a:r>
              <a:rPr lang="en-US" altLang="zh-CN" sz="4000" dirty="0"/>
              <a:t> </a:t>
            </a:r>
            <a:r>
              <a:rPr lang="zh-CN" altLang="en-US" sz="4000" dirty="0"/>
              <a:t>实时网络热备份，可以实现</a:t>
            </a:r>
            <a:r>
              <a:rPr lang="en-US" altLang="zh-CN" sz="4000" dirty="0"/>
              <a:t>1</a:t>
            </a:r>
            <a:r>
              <a:rPr lang="zh-CN" altLang="en-US" sz="4000" dirty="0"/>
              <a:t>：</a:t>
            </a:r>
            <a:r>
              <a:rPr lang="en-US" altLang="zh-CN" sz="4000" dirty="0"/>
              <a:t>1</a:t>
            </a:r>
            <a:r>
              <a:rPr lang="zh-CN" altLang="en-US" sz="4000" dirty="0"/>
              <a:t>或</a:t>
            </a:r>
            <a:r>
              <a:rPr lang="en-US" altLang="zh-CN" sz="4000" dirty="0"/>
              <a:t>N+1</a:t>
            </a:r>
            <a:r>
              <a:rPr lang="zh-CN" altLang="en-US" sz="4000" dirty="0"/>
              <a:t>的在线备份</a:t>
            </a:r>
          </a:p>
        </p:txBody>
      </p:sp>
      <p:sp>
        <p:nvSpPr>
          <p:cNvPr id="10" name="文本框 9">
            <a:extLst>
              <a:ext uri="{FF2B5EF4-FFF2-40B4-BE49-F238E27FC236}">
                <a16:creationId xmlns:a16="http://schemas.microsoft.com/office/drawing/2014/main" id="{2BB5398C-1961-41C4-93E5-8BD6F9F2E274}"/>
              </a:ext>
            </a:extLst>
          </p:cNvPr>
          <p:cNvSpPr txBox="1"/>
          <p:nvPr/>
        </p:nvSpPr>
        <p:spPr>
          <a:xfrm>
            <a:off x="14967122" y="8553281"/>
            <a:ext cx="9177981" cy="372185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228600" indent="-228600" algn="l">
              <a:lnSpc>
                <a:spcPct val="120000"/>
              </a:lnSpc>
              <a:buSzPct val="100000"/>
              <a:buChar char="•"/>
            </a:pPr>
            <a:r>
              <a:rPr lang="zh-CN" altLang="en-US" sz="4000" dirty="0"/>
              <a:t>系统集成了</a:t>
            </a:r>
            <a:r>
              <a:rPr lang="en-US" altLang="zh-CN" sz="4000" dirty="0"/>
              <a:t>16</a:t>
            </a:r>
            <a:r>
              <a:rPr lang="zh-CN" altLang="en-US" sz="4000" dirty="0"/>
              <a:t>路并的 </a:t>
            </a:r>
            <a:r>
              <a:rPr lang="en-US" altLang="zh-CN" sz="4000" dirty="0"/>
              <a:t>SIP</a:t>
            </a:r>
            <a:r>
              <a:rPr lang="zh-CN" altLang="en-US" sz="4000" dirty="0"/>
              <a:t>协议的</a:t>
            </a:r>
            <a:r>
              <a:rPr lang="en-US" altLang="zh-CN" sz="4000" dirty="0"/>
              <a:t>VOIP</a:t>
            </a:r>
            <a:r>
              <a:rPr lang="zh-CN" altLang="en-US" sz="4000" dirty="0"/>
              <a:t>内通广播的功能。</a:t>
            </a:r>
          </a:p>
          <a:p>
            <a:pPr marL="228600" indent="-228600" algn="l">
              <a:lnSpc>
                <a:spcPct val="120000"/>
              </a:lnSpc>
              <a:buSzPct val="100000"/>
              <a:buChar char="•"/>
            </a:pPr>
            <a:r>
              <a:rPr lang="zh-CN" altLang="en-US" sz="4000" dirty="0"/>
              <a:t> 自动航班广播和</a:t>
            </a:r>
            <a:r>
              <a:rPr lang="en-US" altLang="zh-CN" sz="4000" dirty="0"/>
              <a:t>VOIP</a:t>
            </a:r>
            <a:r>
              <a:rPr lang="zh-CN" altLang="en-US" sz="4000" dirty="0"/>
              <a:t>内通系统共享系统的动态</a:t>
            </a:r>
            <a:r>
              <a:rPr lang="en-US" altLang="zh-CN" sz="4000" dirty="0"/>
              <a:t>16</a:t>
            </a:r>
            <a:r>
              <a:rPr lang="zh-CN" altLang="en-US" sz="4000" dirty="0"/>
              <a:t>路的并发数</a:t>
            </a:r>
          </a:p>
          <a:p>
            <a:pPr marL="228600" indent="-228600" algn="l">
              <a:lnSpc>
                <a:spcPct val="120000"/>
              </a:lnSpc>
              <a:buSzPct val="100000"/>
              <a:buChar char="•"/>
            </a:pPr>
            <a:r>
              <a:rPr lang="zh-CN" altLang="en-US" sz="4000" dirty="0"/>
              <a:t> 外围话机数量不受这</a:t>
            </a:r>
            <a:r>
              <a:rPr lang="en-US" altLang="zh-CN" sz="4000" dirty="0"/>
              <a:t>16</a:t>
            </a:r>
            <a:r>
              <a:rPr lang="zh-CN" altLang="en-US" sz="4000" dirty="0"/>
              <a:t>路限制</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 name="IP 100系列矩阵主机"/>
          <p:cNvSpPr txBox="1">
            <a:spLocks noGrp="1"/>
          </p:cNvSpPr>
          <p:nvPr>
            <p:ph type="ctrTitle"/>
          </p:nvPr>
        </p:nvSpPr>
        <p:spPr>
          <a:xfrm>
            <a:off x="2026508" y="1024329"/>
            <a:ext cx="19103546" cy="2274293"/>
          </a:xfrm>
          <a:prstGeom prst="rect">
            <a:avLst/>
          </a:prstGeom>
        </p:spPr>
        <p:txBody>
          <a:bodyPr>
            <a:normAutofit fontScale="90000"/>
          </a:bodyPr>
          <a:lstStyle>
            <a:lvl1pPr>
              <a:defRPr>
                <a:solidFill>
                  <a:schemeClr val="accent1">
                    <a:hueOff val="-137333"/>
                    <a:satOff val="-2150"/>
                    <a:lumOff val="15684"/>
                  </a:schemeClr>
                </a:solidFill>
              </a:defRPr>
            </a:lvl1pPr>
          </a:lstStyle>
          <a:p>
            <a:r>
              <a:rPr lang="zh-CN" altLang="en-US" dirty="0"/>
              <a:t>原生主机和通用服务器版的比较</a:t>
            </a:r>
            <a:endParaRPr b="1" dirty="0"/>
          </a:p>
        </p:txBody>
      </p:sp>
      <p:sp>
        <p:nvSpPr>
          <p:cNvPr id="8" name="文本框 7">
            <a:extLst>
              <a:ext uri="{FF2B5EF4-FFF2-40B4-BE49-F238E27FC236}">
                <a16:creationId xmlns:a16="http://schemas.microsoft.com/office/drawing/2014/main" id="{F9B652CB-D166-4FC9-9728-8703E01900FA}"/>
              </a:ext>
            </a:extLst>
          </p:cNvPr>
          <p:cNvSpPr txBox="1"/>
          <p:nvPr/>
        </p:nvSpPr>
        <p:spPr>
          <a:xfrm>
            <a:off x="1709350" y="4290807"/>
            <a:ext cx="9362303" cy="593277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228600" indent="-228600" algn="l">
              <a:lnSpc>
                <a:spcPct val="120000"/>
              </a:lnSpc>
              <a:buSzPct val="100000"/>
              <a:buChar char="•"/>
            </a:pPr>
            <a:r>
              <a:rPr lang="en-US" altLang="zh-CN" sz="4000" dirty="0">
                <a:solidFill>
                  <a:schemeClr val="accent6">
                    <a:hueOff val="105381"/>
                    <a:satOff val="14341"/>
                    <a:lumOff val="10801"/>
                  </a:schemeClr>
                </a:solidFill>
              </a:rPr>
              <a:t>Intel </a:t>
            </a:r>
            <a:r>
              <a:rPr lang="zh-CN" altLang="en-US" sz="4000" dirty="0">
                <a:solidFill>
                  <a:schemeClr val="accent6">
                    <a:hueOff val="105381"/>
                    <a:satOff val="14341"/>
                    <a:lumOff val="10801"/>
                  </a:schemeClr>
                </a:solidFill>
              </a:rPr>
              <a:t>凌动笔记本电脑</a:t>
            </a:r>
            <a:r>
              <a:rPr lang="en-US" altLang="zh-CN" sz="4000" dirty="0">
                <a:solidFill>
                  <a:schemeClr val="accent6">
                    <a:hueOff val="105381"/>
                    <a:satOff val="14341"/>
                    <a:lumOff val="10801"/>
                  </a:schemeClr>
                </a:solidFill>
              </a:rPr>
              <a:t>CPU</a:t>
            </a:r>
          </a:p>
          <a:p>
            <a:pPr marL="228600" indent="-228600" algn="l">
              <a:lnSpc>
                <a:spcPct val="120000"/>
              </a:lnSpc>
              <a:buSzPct val="100000"/>
              <a:buChar char="•"/>
            </a:pPr>
            <a:r>
              <a:rPr lang="zh-CN" altLang="en-US" sz="4000" dirty="0">
                <a:solidFill>
                  <a:schemeClr val="accent6">
                    <a:hueOff val="105381"/>
                    <a:satOff val="14341"/>
                    <a:lumOff val="10801"/>
                  </a:schemeClr>
                </a:solidFill>
              </a:rPr>
              <a:t>单</a:t>
            </a:r>
            <a:r>
              <a:rPr lang="en-US" altLang="zh-CN" sz="4000" dirty="0">
                <a:solidFill>
                  <a:schemeClr val="accent6">
                    <a:hueOff val="105381"/>
                    <a:satOff val="14341"/>
                    <a:lumOff val="10801"/>
                  </a:schemeClr>
                </a:solidFill>
              </a:rPr>
              <a:t>CPU</a:t>
            </a:r>
          </a:p>
          <a:p>
            <a:pPr marL="228600" indent="-228600" algn="l">
              <a:lnSpc>
                <a:spcPct val="120000"/>
              </a:lnSpc>
              <a:buSzPct val="100000"/>
              <a:buChar char="•"/>
            </a:pPr>
            <a:r>
              <a:rPr lang="en-US" altLang="zh-CN" sz="4000" dirty="0">
                <a:solidFill>
                  <a:schemeClr val="accent6">
                    <a:hueOff val="105381"/>
                    <a:satOff val="14341"/>
                    <a:lumOff val="10801"/>
                  </a:schemeClr>
                </a:solidFill>
              </a:rPr>
              <a:t>Windows 7/10 </a:t>
            </a:r>
            <a:r>
              <a:rPr lang="zh-CN" altLang="en-US" sz="4000" dirty="0">
                <a:solidFill>
                  <a:schemeClr val="accent6">
                    <a:hueOff val="105381"/>
                    <a:satOff val="14341"/>
                    <a:lumOff val="10801"/>
                  </a:schemeClr>
                </a:solidFill>
              </a:rPr>
              <a:t>嵌入式操作系统</a:t>
            </a:r>
            <a:endParaRPr lang="en-US" altLang="zh-CN" sz="4000" dirty="0">
              <a:solidFill>
                <a:schemeClr val="accent6">
                  <a:hueOff val="105381"/>
                  <a:satOff val="14341"/>
                  <a:lumOff val="10801"/>
                </a:schemeClr>
              </a:solidFill>
            </a:endParaRPr>
          </a:p>
          <a:p>
            <a:pPr marL="228600" indent="-228600" algn="l">
              <a:lnSpc>
                <a:spcPct val="120000"/>
              </a:lnSpc>
              <a:buSzPct val="100000"/>
              <a:buChar char="•"/>
            </a:pPr>
            <a:r>
              <a:rPr lang="en-US" altLang="zh-CN" sz="4000" dirty="0">
                <a:solidFill>
                  <a:schemeClr val="accent6">
                    <a:hueOff val="105381"/>
                    <a:satOff val="14341"/>
                    <a:lumOff val="10801"/>
                  </a:schemeClr>
                </a:solidFill>
              </a:rPr>
              <a:t>4G</a:t>
            </a:r>
            <a:r>
              <a:rPr lang="zh-CN" altLang="en-US" sz="4000" dirty="0">
                <a:solidFill>
                  <a:schemeClr val="accent6">
                    <a:hueOff val="105381"/>
                    <a:satOff val="14341"/>
                    <a:lumOff val="10801"/>
                  </a:schemeClr>
                </a:solidFill>
              </a:rPr>
              <a:t>内存。</a:t>
            </a:r>
            <a:endParaRPr lang="en-US" altLang="zh-CN" sz="4000" dirty="0">
              <a:solidFill>
                <a:schemeClr val="accent6">
                  <a:hueOff val="105381"/>
                  <a:satOff val="14341"/>
                  <a:lumOff val="10801"/>
                </a:schemeClr>
              </a:solidFill>
            </a:endParaRPr>
          </a:p>
          <a:p>
            <a:pPr marL="228600" indent="-228600" algn="l">
              <a:lnSpc>
                <a:spcPct val="120000"/>
              </a:lnSpc>
              <a:buSzPct val="100000"/>
              <a:buChar char="•"/>
            </a:pPr>
            <a:r>
              <a:rPr lang="en-US" altLang="zh-CN" sz="4000" dirty="0">
                <a:solidFill>
                  <a:schemeClr val="accent6">
                    <a:hueOff val="105381"/>
                    <a:satOff val="14341"/>
                    <a:lumOff val="10801"/>
                  </a:schemeClr>
                </a:solidFill>
              </a:rPr>
              <a:t>500G</a:t>
            </a:r>
            <a:r>
              <a:rPr lang="zh-CN" altLang="en-US" sz="4000" dirty="0">
                <a:solidFill>
                  <a:schemeClr val="accent6">
                    <a:hueOff val="105381"/>
                    <a:satOff val="14341"/>
                    <a:lumOff val="10801"/>
                  </a:schemeClr>
                </a:solidFill>
              </a:rPr>
              <a:t>的单硬盘</a:t>
            </a:r>
            <a:endParaRPr lang="en-US" altLang="zh-CN" sz="4000" dirty="0">
              <a:solidFill>
                <a:schemeClr val="accent6">
                  <a:hueOff val="105381"/>
                  <a:satOff val="14341"/>
                  <a:lumOff val="10801"/>
                </a:schemeClr>
              </a:solidFill>
            </a:endParaRPr>
          </a:p>
          <a:p>
            <a:pPr marL="228600" indent="-228600" algn="l">
              <a:lnSpc>
                <a:spcPct val="120000"/>
              </a:lnSpc>
              <a:buSzPct val="100000"/>
              <a:buChar char="•"/>
            </a:pPr>
            <a:r>
              <a:rPr lang="zh-CN" altLang="en-US" sz="4000" dirty="0">
                <a:solidFill>
                  <a:schemeClr val="accent6">
                    <a:hueOff val="105381"/>
                    <a:satOff val="14341"/>
                    <a:lumOff val="10801"/>
                  </a:schemeClr>
                </a:solidFill>
              </a:rPr>
              <a:t>单电源</a:t>
            </a:r>
            <a:endParaRPr lang="en-US" altLang="zh-CN" sz="4000" dirty="0">
              <a:solidFill>
                <a:schemeClr val="accent6">
                  <a:hueOff val="105381"/>
                  <a:satOff val="14341"/>
                  <a:lumOff val="10801"/>
                </a:schemeClr>
              </a:solidFill>
            </a:endParaRPr>
          </a:p>
          <a:p>
            <a:pPr marL="228600" indent="-228600" algn="l">
              <a:lnSpc>
                <a:spcPct val="120000"/>
              </a:lnSpc>
              <a:buSzPct val="100000"/>
              <a:buChar char="•"/>
            </a:pPr>
            <a:r>
              <a:rPr lang="zh-CN" altLang="en-US" sz="4000" dirty="0">
                <a:solidFill>
                  <a:schemeClr val="accent6">
                    <a:hueOff val="105381"/>
                    <a:satOff val="14341"/>
                    <a:lumOff val="10801"/>
                  </a:schemeClr>
                </a:solidFill>
              </a:rPr>
              <a:t>维护的通用性低</a:t>
            </a:r>
            <a:r>
              <a:rPr lang="zh-CN" altLang="en-US" sz="4000" dirty="0"/>
              <a:t> </a:t>
            </a:r>
            <a:r>
              <a:rPr lang="zh-CN" altLang="en-US" sz="4000" dirty="0">
                <a:solidFill>
                  <a:schemeClr val="accent6">
                    <a:hueOff val="105381"/>
                    <a:satOff val="14341"/>
                    <a:lumOff val="10801"/>
                  </a:schemeClr>
                </a:solidFill>
              </a:rPr>
              <a:t>，故障必须返厂维修。</a:t>
            </a:r>
            <a:endParaRPr lang="en-US" altLang="zh-CN" sz="4000" dirty="0">
              <a:solidFill>
                <a:schemeClr val="accent6">
                  <a:hueOff val="105381"/>
                  <a:satOff val="14341"/>
                  <a:lumOff val="10801"/>
                </a:schemeClr>
              </a:solidFill>
            </a:endParaRPr>
          </a:p>
          <a:p>
            <a:pPr marL="228600" indent="-228600" algn="l">
              <a:lnSpc>
                <a:spcPct val="120000"/>
              </a:lnSpc>
              <a:buSzPct val="100000"/>
              <a:buChar char="•"/>
            </a:pPr>
            <a:r>
              <a:rPr lang="zh-CN" altLang="en-US" sz="4000" dirty="0">
                <a:solidFill>
                  <a:schemeClr val="accent6">
                    <a:hueOff val="105381"/>
                    <a:satOff val="14341"/>
                    <a:lumOff val="10801"/>
                  </a:schemeClr>
                </a:solidFill>
              </a:rPr>
              <a:t>单价低，但性价比低</a:t>
            </a:r>
          </a:p>
        </p:txBody>
      </p:sp>
      <p:sp>
        <p:nvSpPr>
          <p:cNvPr id="9" name="文本框 8">
            <a:extLst>
              <a:ext uri="{FF2B5EF4-FFF2-40B4-BE49-F238E27FC236}">
                <a16:creationId xmlns:a16="http://schemas.microsoft.com/office/drawing/2014/main" id="{B559BF61-A85E-4D62-93AE-BDBDAD851AA5}"/>
              </a:ext>
            </a:extLst>
          </p:cNvPr>
          <p:cNvSpPr txBox="1"/>
          <p:nvPr/>
        </p:nvSpPr>
        <p:spPr>
          <a:xfrm>
            <a:off x="13164870" y="4258409"/>
            <a:ext cx="10288254" cy="593277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228600" indent="-228600" algn="l">
              <a:lnSpc>
                <a:spcPct val="120000"/>
              </a:lnSpc>
              <a:buSzPct val="100000"/>
              <a:buChar char="•"/>
            </a:pPr>
            <a:r>
              <a:rPr lang="en-US" altLang="zh-CN" sz="4000" dirty="0">
                <a:solidFill>
                  <a:srgbClr val="FF0000"/>
                </a:solidFill>
              </a:rPr>
              <a:t>Intel </a:t>
            </a:r>
            <a:r>
              <a:rPr lang="zh-CN" altLang="en-US" sz="4000" dirty="0">
                <a:solidFill>
                  <a:srgbClr val="FF0000"/>
                </a:solidFill>
              </a:rPr>
              <a:t>至强 服务器</a:t>
            </a:r>
            <a:r>
              <a:rPr lang="en-US" altLang="zh-CN" sz="4000" dirty="0">
                <a:solidFill>
                  <a:srgbClr val="FF0000"/>
                </a:solidFill>
              </a:rPr>
              <a:t>CPU</a:t>
            </a:r>
          </a:p>
          <a:p>
            <a:pPr marL="228600" indent="-228600" algn="l">
              <a:lnSpc>
                <a:spcPct val="120000"/>
              </a:lnSpc>
              <a:buSzPct val="100000"/>
              <a:buChar char="•"/>
            </a:pPr>
            <a:r>
              <a:rPr lang="zh-CN" altLang="en-US" sz="4000" dirty="0">
                <a:solidFill>
                  <a:srgbClr val="FF0000"/>
                </a:solidFill>
              </a:rPr>
              <a:t>支持多</a:t>
            </a:r>
            <a:r>
              <a:rPr lang="en-US" altLang="zh-CN" sz="4000" dirty="0">
                <a:solidFill>
                  <a:srgbClr val="FF0000"/>
                </a:solidFill>
              </a:rPr>
              <a:t>CPU</a:t>
            </a:r>
          </a:p>
          <a:p>
            <a:pPr marL="228600" indent="-228600" algn="l">
              <a:lnSpc>
                <a:spcPct val="120000"/>
              </a:lnSpc>
              <a:buSzPct val="100000"/>
              <a:buChar char="•"/>
            </a:pPr>
            <a:r>
              <a:rPr lang="en-US" altLang="zh-CN" sz="4000" dirty="0">
                <a:solidFill>
                  <a:srgbClr val="FF0000"/>
                </a:solidFill>
              </a:rPr>
              <a:t>Windows 2019 Server 64</a:t>
            </a:r>
            <a:r>
              <a:rPr lang="zh-CN" altLang="en-US" sz="4000" dirty="0">
                <a:solidFill>
                  <a:srgbClr val="FF0000"/>
                </a:solidFill>
              </a:rPr>
              <a:t>位 标准版操作系统</a:t>
            </a:r>
            <a:endParaRPr lang="en-US" altLang="zh-CN" sz="4000" dirty="0">
              <a:solidFill>
                <a:srgbClr val="FF0000"/>
              </a:solidFill>
            </a:endParaRPr>
          </a:p>
          <a:p>
            <a:pPr marL="228600" indent="-228600" algn="l">
              <a:lnSpc>
                <a:spcPct val="120000"/>
              </a:lnSpc>
              <a:buSzPct val="100000"/>
              <a:buChar char="•"/>
            </a:pPr>
            <a:r>
              <a:rPr lang="en-US" altLang="zh-CN" sz="4000" dirty="0">
                <a:solidFill>
                  <a:srgbClr val="FF0000"/>
                </a:solidFill>
              </a:rPr>
              <a:t>16G</a:t>
            </a:r>
            <a:r>
              <a:rPr lang="zh-CN" altLang="en-US" sz="4000" dirty="0">
                <a:solidFill>
                  <a:srgbClr val="FF0000"/>
                </a:solidFill>
              </a:rPr>
              <a:t>以上的内存。</a:t>
            </a:r>
            <a:endParaRPr lang="en-US" altLang="zh-CN" sz="4000" dirty="0">
              <a:solidFill>
                <a:srgbClr val="FF0000"/>
              </a:solidFill>
            </a:endParaRPr>
          </a:p>
          <a:p>
            <a:pPr marL="228600" indent="-228600" algn="l">
              <a:lnSpc>
                <a:spcPct val="120000"/>
              </a:lnSpc>
              <a:buSzPct val="100000"/>
              <a:buChar char="•"/>
            </a:pPr>
            <a:r>
              <a:rPr lang="zh-CN" altLang="en-US" sz="4000" dirty="0">
                <a:solidFill>
                  <a:srgbClr val="FF0000"/>
                </a:solidFill>
              </a:rPr>
              <a:t>多个热插拔硬盘</a:t>
            </a:r>
            <a:r>
              <a:rPr lang="en-US" altLang="zh-CN" sz="4000" dirty="0">
                <a:solidFill>
                  <a:srgbClr val="FF0000"/>
                </a:solidFill>
              </a:rPr>
              <a:t>,</a:t>
            </a:r>
            <a:r>
              <a:rPr lang="zh-CN" altLang="en-US" sz="4000" dirty="0">
                <a:solidFill>
                  <a:srgbClr val="FF0000"/>
                </a:solidFill>
              </a:rPr>
              <a:t> </a:t>
            </a:r>
            <a:r>
              <a:rPr lang="en-US" altLang="zh-CN" sz="4000" dirty="0">
                <a:solidFill>
                  <a:srgbClr val="FF0000"/>
                </a:solidFill>
              </a:rPr>
              <a:t>Raid 0</a:t>
            </a:r>
            <a:r>
              <a:rPr lang="zh-CN" altLang="en-US" sz="4000" dirty="0">
                <a:solidFill>
                  <a:srgbClr val="FF0000"/>
                </a:solidFill>
              </a:rPr>
              <a:t>、</a:t>
            </a:r>
            <a:r>
              <a:rPr lang="en-US" altLang="zh-CN" sz="4000" dirty="0">
                <a:solidFill>
                  <a:srgbClr val="FF0000"/>
                </a:solidFill>
              </a:rPr>
              <a:t>1</a:t>
            </a:r>
            <a:r>
              <a:rPr lang="zh-CN" altLang="en-US" sz="4000" dirty="0">
                <a:solidFill>
                  <a:srgbClr val="FF0000"/>
                </a:solidFill>
              </a:rPr>
              <a:t>、</a:t>
            </a:r>
            <a:r>
              <a:rPr lang="en-US" altLang="zh-CN" sz="4000" dirty="0">
                <a:solidFill>
                  <a:srgbClr val="FF0000"/>
                </a:solidFill>
              </a:rPr>
              <a:t>5 </a:t>
            </a:r>
            <a:r>
              <a:rPr lang="zh-CN" altLang="en-US" sz="4000" dirty="0">
                <a:solidFill>
                  <a:srgbClr val="FF0000"/>
                </a:solidFill>
              </a:rPr>
              <a:t>冗余备份</a:t>
            </a:r>
            <a:endParaRPr lang="en-US" altLang="zh-CN" sz="4000" dirty="0">
              <a:solidFill>
                <a:srgbClr val="FF0000"/>
              </a:solidFill>
            </a:endParaRPr>
          </a:p>
          <a:p>
            <a:pPr marL="228600" indent="-228600" algn="l">
              <a:lnSpc>
                <a:spcPct val="120000"/>
              </a:lnSpc>
              <a:buSzPct val="100000"/>
              <a:buChar char="•"/>
            </a:pPr>
            <a:r>
              <a:rPr lang="zh-CN" altLang="en-US" sz="4000" dirty="0">
                <a:solidFill>
                  <a:srgbClr val="FF0000"/>
                </a:solidFill>
              </a:rPr>
              <a:t>双热插拔冗余电源</a:t>
            </a:r>
            <a:endParaRPr lang="en-US" altLang="zh-CN" sz="4000" dirty="0">
              <a:solidFill>
                <a:srgbClr val="FF0000"/>
              </a:solidFill>
            </a:endParaRPr>
          </a:p>
          <a:p>
            <a:pPr marL="228600" indent="-228600" algn="l">
              <a:lnSpc>
                <a:spcPct val="120000"/>
              </a:lnSpc>
              <a:buSzPct val="100000"/>
              <a:buChar char="•"/>
            </a:pPr>
            <a:r>
              <a:rPr lang="zh-CN" altLang="en-US" sz="4000" dirty="0">
                <a:solidFill>
                  <a:srgbClr val="FF0000"/>
                </a:solidFill>
              </a:rPr>
              <a:t> 维护的通用性好。具有本地可维护性</a:t>
            </a:r>
            <a:endParaRPr lang="en-US" altLang="zh-CN" sz="4000" dirty="0">
              <a:solidFill>
                <a:srgbClr val="FF0000"/>
              </a:solidFill>
            </a:endParaRPr>
          </a:p>
          <a:p>
            <a:pPr marL="228600" indent="-228600" algn="l">
              <a:lnSpc>
                <a:spcPct val="120000"/>
              </a:lnSpc>
              <a:buSzPct val="100000"/>
              <a:buChar char="•"/>
            </a:pPr>
            <a:r>
              <a:rPr lang="zh-CN" altLang="en-US" sz="4000" dirty="0">
                <a:solidFill>
                  <a:srgbClr val="FF0000"/>
                </a:solidFill>
              </a:rPr>
              <a:t>单价偏高，但性价比高。</a:t>
            </a:r>
          </a:p>
        </p:txBody>
      </p:sp>
    </p:spTree>
    <p:extLst>
      <p:ext uri="{BB962C8B-B14F-4D97-AF65-F5344CB8AC3E}">
        <p14:creationId xmlns:p14="http://schemas.microsoft.com/office/powerpoint/2010/main" val="845153142"/>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 name="T112功放"/>
          <p:cNvSpPr txBox="1">
            <a:spLocks noGrp="1"/>
          </p:cNvSpPr>
          <p:nvPr>
            <p:ph type="ctrTitle"/>
          </p:nvPr>
        </p:nvSpPr>
        <p:spPr>
          <a:xfrm>
            <a:off x="4833937" y="786804"/>
            <a:ext cx="14716126" cy="2274293"/>
          </a:xfrm>
          <a:prstGeom prst="rect">
            <a:avLst/>
          </a:prstGeom>
        </p:spPr>
        <p:txBody>
          <a:bodyPr/>
          <a:lstStyle>
            <a:lvl1pPr>
              <a:defRPr>
                <a:solidFill>
                  <a:schemeClr val="accent1">
                    <a:hueOff val="-137333"/>
                    <a:satOff val="-2150"/>
                    <a:lumOff val="15684"/>
                  </a:schemeClr>
                </a:solidFill>
              </a:defRPr>
            </a:lvl1pPr>
          </a:lstStyle>
          <a:p>
            <a:r>
              <a:t>T112功放</a:t>
            </a:r>
          </a:p>
        </p:txBody>
      </p:sp>
      <p:sp>
        <p:nvSpPr>
          <p:cNvPr id="209" name="矩形"/>
          <p:cNvSpPr/>
          <p:nvPr/>
        </p:nvSpPr>
        <p:spPr>
          <a:xfrm>
            <a:off x="-9129" y="4070151"/>
            <a:ext cx="24402258" cy="9642873"/>
          </a:xfrm>
          <a:prstGeom prst="rect">
            <a:avLst/>
          </a:prstGeom>
          <a:solidFill>
            <a:srgbClr val="FFFFFF"/>
          </a:solidFill>
          <a:ln w="12700">
            <a:miter lim="400000"/>
          </a:ln>
          <a:effectLst>
            <a:outerShdw blurRad="101600" dir="18900000" rotWithShape="0">
              <a:srgbClr val="000000">
                <a:alpha val="80000"/>
              </a:srgbClr>
            </a:outerShdw>
          </a:effectLst>
        </p:spPr>
        <p:txBody>
          <a:bodyPr lIns="71437" tIns="71437" rIns="71437" bIns="71437" anchor="ctr"/>
          <a:lstStyle/>
          <a:p>
            <a:pPr>
              <a:defRPr sz="3200">
                <a:effectLst>
                  <a:outerShdw blurRad="25400" dist="23998" dir="2700000" rotWithShape="0">
                    <a:srgbClr val="000000">
                      <a:alpha val="31034"/>
                    </a:srgbClr>
                  </a:outerShdw>
                </a:effectLst>
              </a:defRPr>
            </a:pPr>
            <a:endParaRPr/>
          </a:p>
        </p:txBody>
      </p:sp>
      <p:pic>
        <p:nvPicPr>
          <p:cNvPr id="210" name="0024268_titanone-smart-mainframe-power-amplifier.jpeg" descr="0024268_titanone-smart-mainframe-power-amplifier.jpeg"/>
          <p:cNvPicPr>
            <a:picLocks noChangeAspect="1"/>
          </p:cNvPicPr>
          <p:nvPr/>
        </p:nvPicPr>
        <p:blipFill>
          <a:blip r:embed="rId2"/>
          <a:stretch>
            <a:fillRect/>
          </a:stretch>
        </p:blipFill>
        <p:spPr>
          <a:xfrm>
            <a:off x="1401298" y="5051910"/>
            <a:ext cx="10730912" cy="4862445"/>
          </a:xfrm>
          <a:prstGeom prst="rect">
            <a:avLst/>
          </a:prstGeom>
          <a:ln w="12700">
            <a:miter lim="400000"/>
          </a:ln>
        </p:spPr>
      </p:pic>
      <p:pic>
        <p:nvPicPr>
          <p:cNvPr id="211" name="0024270_titanone-smart-mainframe-power-amplifier.jpeg" descr="0024270_titanone-smart-mainframe-power-amplifier.jpeg"/>
          <p:cNvPicPr>
            <a:picLocks noChangeAspect="1"/>
          </p:cNvPicPr>
          <p:nvPr/>
        </p:nvPicPr>
        <p:blipFill>
          <a:blip r:embed="rId3"/>
          <a:stretch>
            <a:fillRect/>
          </a:stretch>
        </p:blipFill>
        <p:spPr>
          <a:xfrm>
            <a:off x="14583834" y="6956478"/>
            <a:ext cx="7620001" cy="4964908"/>
          </a:xfrm>
          <a:prstGeom prst="rect">
            <a:avLst/>
          </a:prstGeom>
          <a:ln w="12700">
            <a:miter lim="400000"/>
          </a:ln>
        </p:spPr>
      </p:pic>
      <p:pic>
        <p:nvPicPr>
          <p:cNvPr id="212" name="图像" descr="图像"/>
          <p:cNvPicPr>
            <a:picLocks noChangeAspect="1"/>
          </p:cNvPicPr>
          <p:nvPr/>
        </p:nvPicPr>
        <p:blipFill>
          <a:blip r:embed="rId4"/>
          <a:stretch>
            <a:fillRect/>
          </a:stretch>
        </p:blipFill>
        <p:spPr>
          <a:xfrm>
            <a:off x="2956754" y="10535245"/>
            <a:ext cx="7620001" cy="2819401"/>
          </a:xfrm>
          <a:prstGeom prst="rect">
            <a:avLst/>
          </a:prstGeom>
          <a:ln w="12700">
            <a:miter lim="400000"/>
          </a:ln>
        </p:spPr>
      </p:pic>
      <p:pic>
        <p:nvPicPr>
          <p:cNvPr id="213" name="新.png" descr="新.png"/>
          <p:cNvPicPr>
            <a:picLocks noChangeAspect="1"/>
          </p:cNvPicPr>
          <p:nvPr/>
        </p:nvPicPr>
        <p:blipFill>
          <a:blip r:embed="rId5"/>
          <a:stretch>
            <a:fillRect/>
          </a:stretch>
        </p:blipFill>
        <p:spPr>
          <a:xfrm>
            <a:off x="15456892" y="853876"/>
            <a:ext cx="985541" cy="985541"/>
          </a:xfrm>
          <a:prstGeom prst="rect">
            <a:avLst/>
          </a:prstGeom>
          <a:ln w="12700">
            <a:miter lim="400000"/>
          </a:ln>
        </p:spPr>
      </p:pic>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T112功放"/>
          <p:cNvSpPr txBox="1">
            <a:spLocks noGrp="1"/>
          </p:cNvSpPr>
          <p:nvPr>
            <p:ph type="ctrTitle"/>
          </p:nvPr>
        </p:nvSpPr>
        <p:spPr>
          <a:xfrm>
            <a:off x="4833937" y="786804"/>
            <a:ext cx="14716126" cy="2274293"/>
          </a:xfrm>
          <a:prstGeom prst="rect">
            <a:avLst/>
          </a:prstGeom>
        </p:spPr>
        <p:txBody>
          <a:bodyPr/>
          <a:lstStyle>
            <a:lvl1pPr>
              <a:defRPr>
                <a:solidFill>
                  <a:schemeClr val="accent1">
                    <a:hueOff val="-137333"/>
                    <a:satOff val="-2150"/>
                    <a:lumOff val="15684"/>
                  </a:schemeClr>
                </a:solidFill>
              </a:defRPr>
            </a:lvl1pPr>
          </a:lstStyle>
          <a:p>
            <a:r>
              <a:t>T112功放</a:t>
            </a:r>
          </a:p>
        </p:txBody>
      </p:sp>
      <p:sp>
        <p:nvSpPr>
          <p:cNvPr id="221" name="标准的6：1热备份…"/>
          <p:cNvSpPr txBox="1"/>
          <p:nvPr/>
        </p:nvSpPr>
        <p:spPr>
          <a:xfrm>
            <a:off x="4483378" y="3583952"/>
            <a:ext cx="16510929" cy="87036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71437" tIns="71437" rIns="71437" bIns="71437" anchor="ctr">
            <a:spAutoFit/>
          </a:bodyPr>
          <a:lstStyle/>
          <a:p>
            <a:pPr marL="228600" indent="-228600" algn="l">
              <a:lnSpc>
                <a:spcPct val="120000"/>
              </a:lnSpc>
              <a:buSzPct val="100000"/>
              <a:buChar char="•"/>
            </a:pPr>
            <a:r>
              <a:rPr dirty="0"/>
              <a:t> 标准的6：1热备份</a:t>
            </a:r>
            <a:r>
              <a:rPr lang="zh-CN" altLang="en-US" dirty="0"/>
              <a:t>，自动备份和切换，切换时间</a:t>
            </a:r>
            <a:r>
              <a:rPr lang="en-US" altLang="zh-CN" dirty="0">
                <a:solidFill>
                  <a:srgbClr val="FF0000"/>
                </a:solidFill>
              </a:rPr>
              <a:t>&lt;1</a:t>
            </a:r>
            <a:r>
              <a:rPr lang="zh-CN" altLang="en-US" dirty="0">
                <a:solidFill>
                  <a:srgbClr val="FF0000"/>
                </a:solidFill>
              </a:rPr>
              <a:t>秒</a:t>
            </a:r>
            <a:endParaRPr dirty="0">
              <a:solidFill>
                <a:srgbClr val="FF0000"/>
              </a:solidFill>
            </a:endParaRPr>
          </a:p>
          <a:p>
            <a:pPr marL="228600" indent="-228600" algn="l">
              <a:lnSpc>
                <a:spcPct val="120000"/>
              </a:lnSpc>
              <a:buSzPct val="100000"/>
              <a:buChar char="•"/>
            </a:pPr>
            <a:r>
              <a:rPr dirty="0"/>
              <a:t> 4U高度</a:t>
            </a:r>
          </a:p>
          <a:p>
            <a:pPr marL="228600" indent="-228600" algn="l">
              <a:lnSpc>
                <a:spcPct val="120000"/>
              </a:lnSpc>
              <a:buSzPct val="100000"/>
              <a:buChar char="•"/>
            </a:pPr>
            <a:r>
              <a:rPr dirty="0"/>
              <a:t> 12通道的150W/300W/600W </a:t>
            </a:r>
          </a:p>
          <a:p>
            <a:pPr marL="228600" indent="-228600" algn="l">
              <a:lnSpc>
                <a:spcPct val="120000"/>
              </a:lnSpc>
              <a:buSzPct val="100000"/>
              <a:buChar char="•"/>
            </a:pPr>
            <a:r>
              <a:rPr dirty="0"/>
              <a:t> 12通道的模拟输入</a:t>
            </a:r>
          </a:p>
          <a:p>
            <a:pPr marL="228600" indent="-228600" algn="l">
              <a:lnSpc>
                <a:spcPct val="120000"/>
              </a:lnSpc>
              <a:buSzPct val="100000"/>
              <a:buChar char="•"/>
            </a:pPr>
            <a:r>
              <a:rPr dirty="0"/>
              <a:t> 24通道的噪音探测终端输入、4路干节点开关输入</a:t>
            </a:r>
          </a:p>
          <a:p>
            <a:pPr marL="228600" indent="-228600" algn="l">
              <a:lnSpc>
                <a:spcPct val="120000"/>
              </a:lnSpc>
              <a:buSzPct val="100000"/>
              <a:buChar char="•"/>
            </a:pPr>
            <a:r>
              <a:rPr dirty="0"/>
              <a:t> Class D的节能环保功放，空载功耗不足90W</a:t>
            </a:r>
            <a:endParaRPr lang="en-US" dirty="0"/>
          </a:p>
          <a:p>
            <a:pPr marL="228600" indent="-228600" algn="l">
              <a:lnSpc>
                <a:spcPct val="120000"/>
              </a:lnSpc>
              <a:buSzPct val="100000"/>
              <a:buChar char="•"/>
            </a:pPr>
            <a:r>
              <a:rPr lang="zh-CN" altLang="en-US" dirty="0"/>
              <a:t>支持自动静音并强制打开功能（类似音控开关）</a:t>
            </a:r>
            <a:endParaRPr dirty="0"/>
          </a:p>
          <a:p>
            <a:pPr marL="228600" indent="-228600" algn="l">
              <a:lnSpc>
                <a:spcPct val="120000"/>
              </a:lnSpc>
              <a:buSzPct val="100000"/>
              <a:buChar char="•"/>
            </a:pPr>
            <a:r>
              <a:rPr dirty="0"/>
              <a:t> </a:t>
            </a:r>
            <a:r>
              <a:rPr dirty="0" err="1"/>
              <a:t>双路的网路备份线路，遵循</a:t>
            </a:r>
            <a:r>
              <a:rPr dirty="0" err="1">
                <a:solidFill>
                  <a:srgbClr val="FF0000"/>
                </a:solidFill>
              </a:rPr>
              <a:t>Dante</a:t>
            </a:r>
            <a:r>
              <a:rPr dirty="0" err="1"/>
              <a:t>协议</a:t>
            </a:r>
            <a:endParaRPr dirty="0"/>
          </a:p>
          <a:p>
            <a:pPr marL="228600" indent="-228600" algn="l">
              <a:lnSpc>
                <a:spcPct val="120000"/>
              </a:lnSpc>
              <a:buSzPct val="100000"/>
              <a:buChar char="•"/>
            </a:pPr>
            <a:r>
              <a:rPr dirty="0"/>
              <a:t> </a:t>
            </a:r>
            <a:r>
              <a:rPr dirty="0" err="1"/>
              <a:t>内置噪声滤波、压限、均衡、延时、检测、DSP等软件</a:t>
            </a:r>
            <a:endParaRPr dirty="0"/>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 name="功放卡"/>
          <p:cNvSpPr txBox="1">
            <a:spLocks noGrp="1"/>
          </p:cNvSpPr>
          <p:nvPr>
            <p:ph type="ctrTitle"/>
          </p:nvPr>
        </p:nvSpPr>
        <p:spPr>
          <a:xfrm>
            <a:off x="4833937" y="786804"/>
            <a:ext cx="14716126" cy="2274293"/>
          </a:xfrm>
          <a:prstGeom prst="rect">
            <a:avLst/>
          </a:prstGeom>
        </p:spPr>
        <p:txBody>
          <a:bodyPr/>
          <a:lstStyle>
            <a:lvl1pPr>
              <a:defRPr>
                <a:solidFill>
                  <a:schemeClr val="accent1">
                    <a:hueOff val="-137333"/>
                    <a:satOff val="-2150"/>
                    <a:lumOff val="15684"/>
                  </a:schemeClr>
                </a:solidFill>
              </a:defRPr>
            </a:lvl1pPr>
          </a:lstStyle>
          <a:p>
            <a:r>
              <a:rPr dirty="0" err="1"/>
              <a:t>功放卡</a:t>
            </a:r>
            <a:endParaRPr dirty="0"/>
          </a:p>
        </p:txBody>
      </p:sp>
      <p:sp>
        <p:nvSpPr>
          <p:cNvPr id="231" name="IED 6412H 100V 2*200W 功放卡（旧款）…"/>
          <p:cNvSpPr txBox="1"/>
          <p:nvPr/>
        </p:nvSpPr>
        <p:spPr>
          <a:xfrm>
            <a:off x="4325335" y="4299725"/>
            <a:ext cx="15733329" cy="678313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71437" tIns="71437" rIns="71437" bIns="71437" anchor="ctr">
            <a:spAutoFit/>
          </a:bodyPr>
          <a:lstStyle/>
          <a:p>
            <a:pPr marL="228600" indent="-228600" algn="l">
              <a:lnSpc>
                <a:spcPct val="120000"/>
              </a:lnSpc>
              <a:buSzPct val="100000"/>
              <a:buChar char="•"/>
            </a:pPr>
            <a:r>
              <a:rPr lang="en-US" altLang="zh-CN" dirty="0"/>
              <a:t>IED T1202-230-T1     2*600W </a:t>
            </a:r>
            <a:r>
              <a:rPr lang="zh-CN" altLang="en-US" dirty="0"/>
              <a:t>功放卡</a:t>
            </a:r>
            <a:endParaRPr lang="en-US" altLang="zh-CN" dirty="0"/>
          </a:p>
          <a:p>
            <a:pPr marL="228600" indent="-228600" algn="l">
              <a:lnSpc>
                <a:spcPct val="120000"/>
              </a:lnSpc>
              <a:buSzPct val="100000"/>
              <a:buChar char="•"/>
            </a:pPr>
            <a:r>
              <a:rPr lang="en-US" altLang="zh-CN" dirty="0"/>
              <a:t> IED T602-230-T1      2*300W </a:t>
            </a:r>
            <a:r>
              <a:rPr lang="zh-CN" altLang="en-US" dirty="0"/>
              <a:t>功放卡</a:t>
            </a:r>
            <a:endParaRPr lang="en-US" altLang="zh-CN" dirty="0"/>
          </a:p>
          <a:p>
            <a:pPr marL="228600" indent="-228600" algn="l">
              <a:lnSpc>
                <a:spcPct val="120000"/>
              </a:lnSpc>
              <a:buSzPct val="100000"/>
              <a:buChar char="•"/>
            </a:pPr>
            <a:r>
              <a:rPr lang="en-US" altLang="zh-CN" dirty="0"/>
              <a:t> IED T302-230-T1      2*150W </a:t>
            </a:r>
            <a:r>
              <a:rPr lang="zh-CN" altLang="en-US" dirty="0"/>
              <a:t>功放卡</a:t>
            </a:r>
            <a:endParaRPr lang="en-US" altLang="zh-CN" dirty="0"/>
          </a:p>
          <a:p>
            <a:pPr marL="228600" indent="-228600" algn="l">
              <a:lnSpc>
                <a:spcPct val="120000"/>
              </a:lnSpc>
              <a:buSzPct val="100000"/>
              <a:buChar char="•"/>
            </a:pPr>
            <a:r>
              <a:rPr lang="en-US" altLang="zh-CN" dirty="0"/>
              <a:t> IED </a:t>
            </a:r>
            <a:r>
              <a:rPr lang="en-US" altLang="zh-CN" b="0" i="0" cap="all" dirty="0">
                <a:solidFill>
                  <a:srgbClr val="0468B6"/>
                </a:solidFill>
                <a:effectLst/>
                <a:latin typeface="Roboto"/>
              </a:rPr>
              <a:t>T2LD </a:t>
            </a:r>
            <a:r>
              <a:rPr lang="en-US" altLang="zh-CN" cap="all" dirty="0">
                <a:solidFill>
                  <a:srgbClr val="0468B6"/>
                </a:solidFill>
                <a:latin typeface="Roboto"/>
              </a:rPr>
              <a:t>-230-T1     </a:t>
            </a:r>
            <a:r>
              <a:rPr lang="en-US" altLang="zh-CN" dirty="0"/>
              <a:t>2</a:t>
            </a:r>
            <a:r>
              <a:rPr lang="zh-CN" altLang="en-US" dirty="0"/>
              <a:t>通道</a:t>
            </a:r>
            <a:r>
              <a:rPr lang="en-US" altLang="zh-CN" dirty="0"/>
              <a:t>Line out </a:t>
            </a:r>
            <a:r>
              <a:rPr lang="zh-CN" altLang="en-US" dirty="0"/>
              <a:t>线性输出驱动器</a:t>
            </a:r>
            <a:endParaRPr lang="en-US" altLang="zh-CN" dirty="0"/>
          </a:p>
          <a:p>
            <a:pPr marL="228600" indent="-228600" algn="l">
              <a:lnSpc>
                <a:spcPct val="120000"/>
              </a:lnSpc>
              <a:buSzPct val="100000"/>
              <a:buChar char="•"/>
            </a:pPr>
            <a:endParaRPr lang="en-US" dirty="0">
              <a:solidFill>
                <a:srgbClr val="FF0000"/>
              </a:solidFill>
            </a:endParaRPr>
          </a:p>
          <a:p>
            <a:pPr algn="l">
              <a:lnSpc>
                <a:spcPct val="120000"/>
              </a:lnSpc>
              <a:buSzPct val="100000"/>
            </a:pPr>
            <a:r>
              <a:rPr lang="zh-CN" altLang="en-US" dirty="0">
                <a:solidFill>
                  <a:srgbClr val="FF0000"/>
                </a:solidFill>
              </a:rPr>
              <a:t>不同的卡可以在同一机箱里混插，备份卡以功率最大的卡为准。</a:t>
            </a:r>
            <a:endParaRPr dirty="0">
              <a:solidFill>
                <a:srgbClr val="FF0000"/>
              </a:solidFill>
            </a:endParaRP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 name="Dante数字呼叫站"/>
          <p:cNvSpPr txBox="1">
            <a:spLocks noGrp="1"/>
          </p:cNvSpPr>
          <p:nvPr>
            <p:ph type="title"/>
          </p:nvPr>
        </p:nvSpPr>
        <p:spPr>
          <a:xfrm>
            <a:off x="5125326" y="261149"/>
            <a:ext cx="15814433" cy="1642887"/>
          </a:xfrm>
          <a:prstGeom prst="rect">
            <a:avLst/>
          </a:prstGeom>
        </p:spPr>
        <p:txBody>
          <a:bodyPr anchor="b">
            <a:normAutofit fontScale="90000"/>
          </a:bodyPr>
          <a:lstStyle>
            <a:lvl1pPr>
              <a:defRPr>
                <a:solidFill>
                  <a:schemeClr val="accent1">
                    <a:hueOff val="-137333"/>
                    <a:satOff val="-2150"/>
                    <a:lumOff val="15684"/>
                  </a:schemeClr>
                </a:solidFill>
              </a:defRPr>
            </a:lvl1pPr>
          </a:lstStyle>
          <a:p>
            <a:r>
              <a:rPr dirty="0" err="1"/>
              <a:t>Dante数字呼叫站</a:t>
            </a:r>
            <a:endParaRPr dirty="0"/>
          </a:p>
        </p:txBody>
      </p:sp>
      <p:pic>
        <p:nvPicPr>
          <p:cNvPr id="238" name="0025605_globalcomip-touch-screen-digital-communication-station-with-dante-message-channels-and-handheld-mic_500.png" descr="0025605_globalcomip-touch-screen-digital-communication-station-with-dante-message-channels-and-handheld-mic_500.png"/>
          <p:cNvPicPr>
            <a:picLocks noChangeAspect="1"/>
          </p:cNvPicPr>
          <p:nvPr/>
        </p:nvPicPr>
        <p:blipFill>
          <a:blip r:embed="rId2"/>
          <a:stretch>
            <a:fillRect/>
          </a:stretch>
        </p:blipFill>
        <p:spPr>
          <a:xfrm>
            <a:off x="12321285" y="3283571"/>
            <a:ext cx="4796834" cy="2878101"/>
          </a:xfrm>
          <a:prstGeom prst="rect">
            <a:avLst/>
          </a:prstGeom>
          <a:ln w="12700">
            <a:miter lim="400000"/>
          </a:ln>
        </p:spPr>
      </p:pic>
      <p:pic>
        <p:nvPicPr>
          <p:cNvPr id="239" name="0019505_16-button-digital-communications-station.png" descr="0019505_16-button-digital-communications-station.png"/>
          <p:cNvPicPr>
            <a:picLocks noChangeAspect="1"/>
          </p:cNvPicPr>
          <p:nvPr/>
        </p:nvPicPr>
        <p:blipFill>
          <a:blip r:embed="rId3"/>
          <a:stretch>
            <a:fillRect/>
          </a:stretch>
        </p:blipFill>
        <p:spPr>
          <a:xfrm>
            <a:off x="19411724" y="3185429"/>
            <a:ext cx="4543095" cy="4543095"/>
          </a:xfrm>
          <a:prstGeom prst="rect">
            <a:avLst/>
          </a:prstGeom>
          <a:ln w="12700">
            <a:miter lim="400000"/>
          </a:ln>
        </p:spPr>
      </p:pic>
      <p:pic>
        <p:nvPicPr>
          <p:cNvPr id="240" name="0024652_globalcomip-digital-microphone-station-with-4-button-and-dante-message-channels_500.png" descr="0024652_globalcomip-digital-microphone-station-with-4-button-and-dante-message-channels_500.png"/>
          <p:cNvPicPr>
            <a:picLocks noChangeAspect="1"/>
          </p:cNvPicPr>
          <p:nvPr/>
        </p:nvPicPr>
        <p:blipFill>
          <a:blip r:embed="rId4"/>
          <a:stretch>
            <a:fillRect/>
          </a:stretch>
        </p:blipFill>
        <p:spPr>
          <a:xfrm>
            <a:off x="20042683" y="8529844"/>
            <a:ext cx="2983604" cy="2983604"/>
          </a:xfrm>
          <a:prstGeom prst="rect">
            <a:avLst/>
          </a:prstGeom>
          <a:ln w="12700">
            <a:miter lim="400000"/>
          </a:ln>
        </p:spPr>
      </p:pic>
      <p:sp>
        <p:nvSpPr>
          <p:cNvPr id="241" name="IPCSDTOUCH"/>
          <p:cNvSpPr txBox="1"/>
          <p:nvPr/>
        </p:nvSpPr>
        <p:spPr>
          <a:xfrm>
            <a:off x="12782660" y="6282875"/>
            <a:ext cx="3374321" cy="7598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71437" tIns="71437" rIns="71437" bIns="71437" anchor="ctr">
            <a:spAutoFit/>
          </a:bodyPr>
          <a:lstStyle>
            <a:lvl1pPr>
              <a:defRPr>
                <a:solidFill>
                  <a:schemeClr val="accent1">
                    <a:hueOff val="-137333"/>
                    <a:satOff val="-2150"/>
                    <a:lumOff val="15684"/>
                  </a:schemeClr>
                </a:solidFill>
              </a:defRPr>
            </a:lvl1pPr>
          </a:lstStyle>
          <a:p>
            <a:r>
              <a:rPr sz="4000" dirty="0">
                <a:solidFill>
                  <a:srgbClr val="FFC000"/>
                </a:solidFill>
              </a:rPr>
              <a:t>IPCSDTOUCH</a:t>
            </a:r>
          </a:p>
        </p:txBody>
      </p:sp>
      <p:sp>
        <p:nvSpPr>
          <p:cNvPr id="242" name="IPCSD4"/>
          <p:cNvSpPr txBox="1"/>
          <p:nvPr/>
        </p:nvSpPr>
        <p:spPr>
          <a:xfrm>
            <a:off x="20042683" y="11530617"/>
            <a:ext cx="1991002" cy="7598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71437" tIns="71437" rIns="71437" bIns="71437" anchor="ctr">
            <a:spAutoFit/>
          </a:bodyPr>
          <a:lstStyle>
            <a:lvl1pPr>
              <a:defRPr>
                <a:solidFill>
                  <a:schemeClr val="accent1">
                    <a:hueOff val="-137333"/>
                    <a:satOff val="-2150"/>
                    <a:lumOff val="15684"/>
                  </a:schemeClr>
                </a:solidFill>
              </a:defRPr>
            </a:lvl1pPr>
          </a:lstStyle>
          <a:p>
            <a:r>
              <a:rPr sz="4000" dirty="0"/>
              <a:t>IPCSD4</a:t>
            </a:r>
          </a:p>
        </p:txBody>
      </p:sp>
      <p:sp>
        <p:nvSpPr>
          <p:cNvPr id="243" name="5416CS"/>
          <p:cNvSpPr txBox="1"/>
          <p:nvPr/>
        </p:nvSpPr>
        <p:spPr>
          <a:xfrm>
            <a:off x="20156393" y="6987522"/>
            <a:ext cx="1963678" cy="7598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71437" tIns="71437" rIns="71437" bIns="71437" anchor="ctr">
            <a:spAutoFit/>
          </a:bodyPr>
          <a:lstStyle>
            <a:lvl1pPr>
              <a:defRPr>
                <a:solidFill>
                  <a:schemeClr val="accent1">
                    <a:hueOff val="-137333"/>
                    <a:satOff val="-2150"/>
                    <a:lumOff val="15684"/>
                  </a:schemeClr>
                </a:solidFill>
              </a:defRPr>
            </a:lvl1pPr>
          </a:lstStyle>
          <a:p>
            <a:r>
              <a:rPr sz="4000" dirty="0"/>
              <a:t>5416CS</a:t>
            </a:r>
          </a:p>
        </p:txBody>
      </p:sp>
      <p:sp>
        <p:nvSpPr>
          <p:cNvPr id="3" name="IPCSDTOUCH">
            <a:extLst>
              <a:ext uri="{FF2B5EF4-FFF2-40B4-BE49-F238E27FC236}">
                <a16:creationId xmlns:a16="http://schemas.microsoft.com/office/drawing/2014/main" id="{F852ED48-C3F7-4E37-B63C-AE352057D351}"/>
              </a:ext>
            </a:extLst>
          </p:cNvPr>
          <p:cNvSpPr txBox="1"/>
          <p:nvPr/>
        </p:nvSpPr>
        <p:spPr>
          <a:xfrm>
            <a:off x="3396590" y="9261824"/>
            <a:ext cx="4964500" cy="7598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71437" tIns="71437" rIns="71437" bIns="71437" anchor="ctr">
            <a:spAutoFit/>
          </a:bodyPr>
          <a:lstStyle>
            <a:lvl1pPr>
              <a:defRPr>
                <a:solidFill>
                  <a:schemeClr val="accent1">
                    <a:hueOff val="-137333"/>
                    <a:satOff val="-2150"/>
                    <a:lumOff val="15684"/>
                  </a:schemeClr>
                </a:solidFill>
              </a:defRPr>
            </a:lvl1pPr>
          </a:lstStyle>
          <a:p>
            <a:r>
              <a:rPr lang="en-US" sz="4000" dirty="0"/>
              <a:t>571</a:t>
            </a:r>
            <a:r>
              <a:rPr lang="en-US" altLang="zh-CN" sz="4000" dirty="0"/>
              <a:t>D-H</a:t>
            </a:r>
            <a:r>
              <a:rPr lang="zh-CN" altLang="en-US" sz="4000" dirty="0"/>
              <a:t>（</a:t>
            </a:r>
            <a:r>
              <a:rPr lang="zh-CN" altLang="en-US" sz="4000" dirty="0">
                <a:solidFill>
                  <a:srgbClr val="FF0000"/>
                </a:solidFill>
              </a:rPr>
              <a:t>最新上市</a:t>
            </a:r>
            <a:r>
              <a:rPr lang="zh-CN" altLang="en-US" sz="4000" dirty="0"/>
              <a:t>）</a:t>
            </a:r>
            <a:endParaRPr sz="4000" dirty="0"/>
          </a:p>
        </p:txBody>
      </p:sp>
      <p:pic>
        <p:nvPicPr>
          <p:cNvPr id="26" name="0019506_touch-screen-digital-communications-station.png" descr="0019506_touch-screen-digital-communications-station.png">
            <a:extLst>
              <a:ext uri="{FF2B5EF4-FFF2-40B4-BE49-F238E27FC236}">
                <a16:creationId xmlns:a16="http://schemas.microsoft.com/office/drawing/2014/main" id="{7870A1E4-147E-48CC-8B7C-92F1133BF667}"/>
              </a:ext>
            </a:extLst>
          </p:cNvPr>
          <p:cNvPicPr>
            <a:picLocks noChangeAspect="1"/>
          </p:cNvPicPr>
          <p:nvPr/>
        </p:nvPicPr>
        <p:blipFill>
          <a:blip r:embed="rId5"/>
          <a:srcRect l="2227" t="3326" r="4498" b="12042"/>
          <a:stretch>
            <a:fillRect/>
          </a:stretch>
        </p:blipFill>
        <p:spPr>
          <a:xfrm>
            <a:off x="12782660" y="7110900"/>
            <a:ext cx="4173530" cy="3786799"/>
          </a:xfrm>
          <a:prstGeom prst="rect">
            <a:avLst/>
          </a:prstGeom>
          <a:ln w="12700">
            <a:miter lim="400000"/>
          </a:ln>
        </p:spPr>
      </p:pic>
      <p:sp>
        <p:nvSpPr>
          <p:cNvPr id="28" name="文本框 27">
            <a:extLst>
              <a:ext uri="{FF2B5EF4-FFF2-40B4-BE49-F238E27FC236}">
                <a16:creationId xmlns:a16="http://schemas.microsoft.com/office/drawing/2014/main" id="{B1BB41F5-5EE4-448F-B0EE-BB8A827EB430}"/>
              </a:ext>
            </a:extLst>
          </p:cNvPr>
          <p:cNvSpPr txBox="1"/>
          <p:nvPr/>
        </p:nvSpPr>
        <p:spPr>
          <a:xfrm>
            <a:off x="12599416" y="11130921"/>
            <a:ext cx="4796834" cy="70788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defRPr sz="1800">
                <a:solidFill>
                  <a:srgbClr val="000000"/>
                </a:solidFill>
              </a:defRPr>
            </a:pPr>
            <a:r>
              <a:rPr lang="en-US" altLang="zh-CN" sz="4000" dirty="0">
                <a:solidFill>
                  <a:srgbClr val="FFC000"/>
                </a:solidFill>
              </a:rPr>
              <a:t>IPCSDTOUCH-G</a:t>
            </a:r>
          </a:p>
        </p:txBody>
      </p:sp>
      <p:pic>
        <p:nvPicPr>
          <p:cNvPr id="4" name="图片 3" descr="一些电子设备&#10;&#10;描述已自动生成">
            <a:extLst>
              <a:ext uri="{FF2B5EF4-FFF2-40B4-BE49-F238E27FC236}">
                <a16:creationId xmlns:a16="http://schemas.microsoft.com/office/drawing/2014/main" id="{D76CD2CD-9AB3-E730-9484-7F5836DA8B9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72690" y="4084891"/>
            <a:ext cx="5839214" cy="4444953"/>
          </a:xfrm>
          <a:prstGeom prst="rect">
            <a:avLst/>
          </a:prstGeom>
        </p:spPr>
      </p:pic>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 name="数字呼叫站"/>
          <p:cNvSpPr txBox="1">
            <a:spLocks noGrp="1"/>
          </p:cNvSpPr>
          <p:nvPr>
            <p:ph type="title"/>
          </p:nvPr>
        </p:nvSpPr>
        <p:spPr>
          <a:xfrm>
            <a:off x="4833937" y="786804"/>
            <a:ext cx="14716126" cy="2274293"/>
          </a:xfrm>
          <a:prstGeom prst="rect">
            <a:avLst/>
          </a:prstGeom>
        </p:spPr>
        <p:txBody>
          <a:bodyPr anchor="b"/>
          <a:lstStyle>
            <a:lvl1pPr>
              <a:defRPr>
                <a:solidFill>
                  <a:schemeClr val="accent1">
                    <a:hueOff val="-137333"/>
                    <a:satOff val="-2150"/>
                    <a:lumOff val="15684"/>
                  </a:schemeClr>
                </a:solidFill>
              </a:defRPr>
            </a:lvl1pPr>
          </a:lstStyle>
          <a:p>
            <a:r>
              <a:t>数字呼叫站</a:t>
            </a:r>
          </a:p>
        </p:txBody>
      </p:sp>
      <p:pic>
        <p:nvPicPr>
          <p:cNvPr id="257" name="图像" descr="图像"/>
          <p:cNvPicPr>
            <a:picLocks noChangeAspect="1"/>
          </p:cNvPicPr>
          <p:nvPr/>
        </p:nvPicPr>
        <p:blipFill>
          <a:blip r:embed="rId2"/>
          <a:stretch>
            <a:fillRect/>
          </a:stretch>
        </p:blipFill>
        <p:spPr>
          <a:xfrm>
            <a:off x="4409695" y="4502277"/>
            <a:ext cx="7061200" cy="4216401"/>
          </a:xfrm>
          <a:prstGeom prst="rect">
            <a:avLst/>
          </a:prstGeom>
          <a:ln w="12700">
            <a:miter lim="400000"/>
          </a:ln>
        </p:spPr>
      </p:pic>
      <p:pic>
        <p:nvPicPr>
          <p:cNvPr id="258" name="图像" descr="图像"/>
          <p:cNvPicPr>
            <a:picLocks noChangeAspect="1"/>
          </p:cNvPicPr>
          <p:nvPr/>
        </p:nvPicPr>
        <p:blipFill>
          <a:blip r:embed="rId3"/>
          <a:stretch>
            <a:fillRect/>
          </a:stretch>
        </p:blipFill>
        <p:spPr>
          <a:xfrm>
            <a:off x="14027910" y="4502278"/>
            <a:ext cx="7239000" cy="4216401"/>
          </a:xfrm>
          <a:prstGeom prst="rect">
            <a:avLst/>
          </a:prstGeom>
          <a:ln w="12700">
            <a:miter lim="400000"/>
          </a:ln>
        </p:spPr>
      </p:pic>
      <p:sp>
        <p:nvSpPr>
          <p:cNvPr id="6" name="文本框 5">
            <a:extLst>
              <a:ext uri="{FF2B5EF4-FFF2-40B4-BE49-F238E27FC236}">
                <a16:creationId xmlns:a16="http://schemas.microsoft.com/office/drawing/2014/main" id="{64C56150-F62B-40FC-8419-A08C1F30E1BA}"/>
              </a:ext>
            </a:extLst>
          </p:cNvPr>
          <p:cNvSpPr txBox="1"/>
          <p:nvPr/>
        </p:nvSpPr>
        <p:spPr>
          <a:xfrm>
            <a:off x="5662482" y="10039918"/>
            <a:ext cx="14219539" cy="24929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l"/>
            <a:r>
              <a:rPr lang="zh-CN" altLang="en-US" dirty="0"/>
              <a:t>除正常的人工广播外。</a:t>
            </a:r>
            <a:endParaRPr lang="en-US" altLang="zh-CN" dirty="0"/>
          </a:p>
          <a:p>
            <a:r>
              <a:rPr lang="zh-CN" altLang="en-US" dirty="0"/>
              <a:t>还可以实现</a:t>
            </a:r>
            <a:r>
              <a:rPr lang="zh-CN" altLang="en-US" dirty="0">
                <a:solidFill>
                  <a:srgbClr val="FFC000"/>
                </a:solidFill>
              </a:rPr>
              <a:t>半自动航班广播、火警、紧急、例行（就是所谓的本地预录广播）的半自动。</a:t>
            </a: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 name="数字呼叫站"/>
          <p:cNvSpPr txBox="1">
            <a:spLocks noGrp="1"/>
          </p:cNvSpPr>
          <p:nvPr>
            <p:ph type="ctrTitle"/>
          </p:nvPr>
        </p:nvSpPr>
        <p:spPr>
          <a:xfrm>
            <a:off x="4833937" y="786804"/>
            <a:ext cx="14716126" cy="2274293"/>
          </a:xfrm>
          <a:prstGeom prst="rect">
            <a:avLst/>
          </a:prstGeom>
        </p:spPr>
        <p:txBody>
          <a:bodyPr/>
          <a:lstStyle>
            <a:lvl1pPr>
              <a:defRPr>
                <a:solidFill>
                  <a:schemeClr val="accent1">
                    <a:hueOff val="-137333"/>
                    <a:satOff val="-2150"/>
                    <a:lumOff val="15684"/>
                  </a:schemeClr>
                </a:solidFill>
              </a:defRPr>
            </a:lvl1pPr>
          </a:lstStyle>
          <a:p>
            <a:r>
              <a:t>数字呼叫站</a:t>
            </a:r>
          </a:p>
        </p:txBody>
      </p:sp>
      <p:sp>
        <p:nvSpPr>
          <p:cNvPr id="262" name="设备拥有独立的IP地址的数字网络设备…"/>
          <p:cNvSpPr txBox="1"/>
          <p:nvPr/>
        </p:nvSpPr>
        <p:spPr>
          <a:xfrm>
            <a:off x="3121154" y="3271810"/>
            <a:ext cx="20102125" cy="96573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chor="ctr">
            <a:spAutoFit/>
          </a:bodyPr>
          <a:lstStyle/>
          <a:p>
            <a:pPr marL="228600" indent="-228600" algn="l">
              <a:lnSpc>
                <a:spcPct val="120000"/>
              </a:lnSpc>
              <a:buSzPct val="100000"/>
              <a:buChar char="•"/>
            </a:pPr>
            <a:r>
              <a:rPr dirty="0"/>
              <a:t> </a:t>
            </a:r>
            <a:r>
              <a:rPr dirty="0" err="1"/>
              <a:t>设备拥有独立的IP地址的数字网络设备</a:t>
            </a:r>
            <a:endParaRPr dirty="0"/>
          </a:p>
          <a:p>
            <a:pPr marL="228600" indent="-228600" algn="l">
              <a:lnSpc>
                <a:spcPct val="120000"/>
              </a:lnSpc>
              <a:buSzPct val="100000"/>
              <a:buChar char="•"/>
            </a:pPr>
            <a:r>
              <a:rPr dirty="0"/>
              <a:t> </a:t>
            </a:r>
            <a:r>
              <a:rPr dirty="0" err="1"/>
              <a:t>以太网Dante数字音频接口</a:t>
            </a:r>
            <a:endParaRPr dirty="0"/>
          </a:p>
          <a:p>
            <a:pPr marL="228600" indent="-228600" algn="l">
              <a:lnSpc>
                <a:spcPct val="120000"/>
              </a:lnSpc>
              <a:buSzPct val="100000"/>
              <a:buChar char="•"/>
            </a:pPr>
            <a:r>
              <a:rPr dirty="0" err="1"/>
              <a:t>IPCSDTOUCH呼叫站</a:t>
            </a:r>
            <a:r>
              <a:rPr dirty="0"/>
              <a:t>（</a:t>
            </a:r>
            <a:r>
              <a:rPr lang="zh-CN" altLang="en-US" dirty="0"/>
              <a:t>触摸屏</a:t>
            </a:r>
            <a:r>
              <a:rPr dirty="0"/>
              <a:t>）有良好的人机对话菜单操作按键及快捷键</a:t>
            </a:r>
          </a:p>
          <a:p>
            <a:pPr marL="228600" indent="-228600" algn="l">
              <a:lnSpc>
                <a:spcPct val="120000"/>
              </a:lnSpc>
              <a:buSzPct val="100000"/>
              <a:buChar char="•"/>
            </a:pPr>
            <a:r>
              <a:rPr dirty="0"/>
              <a:t>  </a:t>
            </a:r>
            <a:r>
              <a:rPr dirty="0" err="1"/>
              <a:t>用户密码权限认证</a:t>
            </a:r>
            <a:endParaRPr dirty="0"/>
          </a:p>
          <a:p>
            <a:pPr marL="228600" indent="-228600" algn="l">
              <a:lnSpc>
                <a:spcPct val="120000"/>
              </a:lnSpc>
              <a:buSzPct val="100000"/>
              <a:buChar char="•"/>
            </a:pPr>
            <a:r>
              <a:rPr dirty="0"/>
              <a:t> 遇忙130秒人工预录音广播</a:t>
            </a:r>
          </a:p>
          <a:p>
            <a:pPr marL="228600" indent="-228600" algn="l">
              <a:lnSpc>
                <a:spcPct val="120000"/>
              </a:lnSpc>
              <a:buSzPct val="100000"/>
              <a:buChar char="•"/>
            </a:pPr>
            <a:r>
              <a:rPr dirty="0"/>
              <a:t> </a:t>
            </a:r>
            <a:r>
              <a:rPr dirty="0" err="1"/>
              <a:t>可自定义用户界面</a:t>
            </a:r>
            <a:endParaRPr dirty="0"/>
          </a:p>
          <a:p>
            <a:pPr marL="228600" indent="-228600" algn="l">
              <a:lnSpc>
                <a:spcPct val="120000"/>
              </a:lnSpc>
              <a:buSzPct val="100000"/>
              <a:buChar char="•"/>
            </a:pPr>
            <a:r>
              <a:rPr dirty="0"/>
              <a:t> </a:t>
            </a:r>
            <a:r>
              <a:rPr dirty="0" err="1"/>
              <a:t>手持、鹅颈式</a:t>
            </a:r>
            <a:endParaRPr dirty="0"/>
          </a:p>
          <a:p>
            <a:pPr marL="228600" indent="-228600" algn="l">
              <a:lnSpc>
                <a:spcPct val="120000"/>
              </a:lnSpc>
              <a:buSzPct val="100000"/>
              <a:buChar char="•"/>
            </a:pPr>
            <a:endParaRPr dirty="0"/>
          </a:p>
          <a:p>
            <a:pPr algn="l">
              <a:lnSpc>
                <a:spcPct val="120000"/>
              </a:lnSpc>
            </a:pPr>
            <a:endParaRPr dirty="0"/>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9032LVIO">
            <a:extLst>
              <a:ext uri="{FF2B5EF4-FFF2-40B4-BE49-F238E27FC236}">
                <a16:creationId xmlns:a16="http://schemas.microsoft.com/office/drawing/2014/main" id="{814D1C51-3C2D-4832-9032-87034FA7A893}"/>
              </a:ext>
            </a:extLst>
          </p:cNvPr>
          <p:cNvSpPr txBox="1">
            <a:spLocks/>
          </p:cNvSpPr>
          <p:nvPr/>
        </p:nvSpPr>
        <p:spPr>
          <a:xfrm>
            <a:off x="2367707" y="1352487"/>
            <a:ext cx="11116235" cy="15277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chor="b">
            <a:normAutofit fontScale="82500" lnSpcReduction="10000"/>
          </a:bodyPr>
          <a:lstStyle>
            <a:lvl1pPr marL="0" marR="0" indent="0" algn="ctr" defTabSz="821531" rtl="0" latinLnBrk="0">
              <a:lnSpc>
                <a:spcPct val="100000"/>
              </a:lnSpc>
              <a:spcBef>
                <a:spcPts val="0"/>
              </a:spcBef>
              <a:spcAft>
                <a:spcPts val="0"/>
              </a:spcAft>
              <a:buClrTx/>
              <a:buSzTx/>
              <a:buFontTx/>
              <a:buNone/>
              <a:tabLst/>
              <a:defRPr sz="11200" b="0" i="0" u="none" strike="noStrike" cap="none" spc="0" baseline="0">
                <a:solidFill>
                  <a:schemeClr val="accent1">
                    <a:hueOff val="-137333"/>
                    <a:satOff val="-2150"/>
                    <a:lumOff val="15684"/>
                  </a:schemeClr>
                </a:solidFill>
                <a:uFillTx/>
                <a:latin typeface="+mn-lt"/>
                <a:ea typeface="+mn-ea"/>
                <a:cs typeface="+mn-cs"/>
                <a:sym typeface="Helvetica Light"/>
              </a:defRPr>
            </a:lvl1pPr>
            <a:lvl2pPr marL="0" marR="0" indent="0" algn="ctr" defTabSz="821531"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Light"/>
              </a:defRPr>
            </a:lvl2pPr>
            <a:lvl3pPr marL="0" marR="0" indent="0" algn="ctr" defTabSz="821531"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Light"/>
              </a:defRPr>
            </a:lvl3pPr>
            <a:lvl4pPr marL="0" marR="0" indent="0" algn="ctr" defTabSz="821531"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Light"/>
              </a:defRPr>
            </a:lvl4pPr>
            <a:lvl5pPr marL="0" marR="0" indent="0" algn="ctr" defTabSz="821531"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Light"/>
              </a:defRPr>
            </a:lvl5pPr>
            <a:lvl6pPr marL="0" marR="0" indent="0" algn="ctr" defTabSz="821531"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Light"/>
              </a:defRPr>
            </a:lvl6pPr>
            <a:lvl7pPr marL="0" marR="0" indent="0" algn="ctr" defTabSz="821531"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Light"/>
              </a:defRPr>
            </a:lvl7pPr>
            <a:lvl8pPr marL="0" marR="0" indent="0" algn="ctr" defTabSz="821531"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Light"/>
              </a:defRPr>
            </a:lvl8pPr>
            <a:lvl9pPr marL="0" marR="0" indent="0" algn="ctr" defTabSz="821531"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Light"/>
              </a:defRPr>
            </a:lvl9pPr>
          </a:lstStyle>
          <a:p>
            <a:pPr hangingPunct="1"/>
            <a:r>
              <a:rPr lang="zh-CN" altLang="en-US" dirty="0">
                <a:solidFill>
                  <a:srgbClr val="FF0000"/>
                </a:solidFill>
              </a:rPr>
              <a:t>服务器版录音服务器</a:t>
            </a:r>
          </a:p>
        </p:txBody>
      </p:sp>
      <p:sp>
        <p:nvSpPr>
          <p:cNvPr id="10" name="Cobranet…">
            <a:extLst>
              <a:ext uri="{FF2B5EF4-FFF2-40B4-BE49-F238E27FC236}">
                <a16:creationId xmlns:a16="http://schemas.microsoft.com/office/drawing/2014/main" id="{6035C887-70DA-4B55-92CA-09C687E4CC3B}"/>
              </a:ext>
            </a:extLst>
          </p:cNvPr>
          <p:cNvSpPr txBox="1"/>
          <p:nvPr/>
        </p:nvSpPr>
        <p:spPr>
          <a:xfrm>
            <a:off x="12465296" y="3709831"/>
            <a:ext cx="11687927" cy="629633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71437" tIns="71437" rIns="71437" bIns="71437" anchor="ctr">
            <a:spAutoFit/>
          </a:bodyPr>
          <a:lstStyle/>
          <a:p>
            <a:pPr marL="228600" indent="-228600" algn="l">
              <a:lnSpc>
                <a:spcPct val="150000"/>
              </a:lnSpc>
              <a:buSzPct val="100000"/>
              <a:buChar char="•"/>
            </a:pPr>
            <a:r>
              <a:rPr dirty="0"/>
              <a:t> </a:t>
            </a:r>
            <a:r>
              <a:rPr lang="zh-CN" altLang="en-US" sz="4400" dirty="0"/>
              <a:t>标准机架式服务器（</a:t>
            </a:r>
            <a:r>
              <a:rPr lang="en-US" altLang="zh-CN" sz="4400" dirty="0"/>
              <a:t>Windows Server 2019</a:t>
            </a:r>
            <a:r>
              <a:rPr lang="zh-CN" altLang="en-US" sz="4400" dirty="0"/>
              <a:t>）</a:t>
            </a:r>
            <a:endParaRPr sz="4400" dirty="0"/>
          </a:p>
          <a:p>
            <a:pPr marL="228600" indent="-228600" algn="l">
              <a:lnSpc>
                <a:spcPct val="150000"/>
              </a:lnSpc>
              <a:buSzPct val="100000"/>
              <a:buChar char="•"/>
            </a:pPr>
            <a:r>
              <a:rPr sz="4400" dirty="0"/>
              <a:t> </a:t>
            </a:r>
            <a:r>
              <a:rPr lang="en-US" altLang="zh-CN" sz="4400" dirty="0" err="1"/>
              <a:t>Audinate</a:t>
            </a:r>
            <a:r>
              <a:rPr lang="en-US" altLang="zh-CN" sz="4400" dirty="0"/>
              <a:t> </a:t>
            </a:r>
            <a:r>
              <a:rPr lang="zh-CN" altLang="en-US" sz="4400" dirty="0"/>
              <a:t>的 </a:t>
            </a:r>
            <a:r>
              <a:rPr lang="en-US" altLang="zh-CN" sz="4400" dirty="0"/>
              <a:t>Dante </a:t>
            </a:r>
            <a:r>
              <a:rPr lang="zh-CN" altLang="en-US" sz="4400" dirty="0"/>
              <a:t>数字声卡</a:t>
            </a:r>
            <a:endParaRPr lang="en-US" altLang="zh-CN" sz="4400" dirty="0"/>
          </a:p>
          <a:p>
            <a:pPr marL="228600" indent="-228600" algn="l">
              <a:lnSpc>
                <a:spcPct val="150000"/>
              </a:lnSpc>
              <a:buSzPct val="100000"/>
              <a:buChar char="•"/>
            </a:pPr>
            <a:r>
              <a:rPr sz="4400" dirty="0"/>
              <a:t> </a:t>
            </a:r>
            <a:r>
              <a:rPr lang="zh-CN" altLang="en-US" sz="4400" dirty="0"/>
              <a:t>定制的录音软件</a:t>
            </a:r>
            <a:endParaRPr lang="en-US" altLang="zh-CN" sz="4400" dirty="0"/>
          </a:p>
          <a:p>
            <a:pPr marL="228600" indent="-228600" algn="l">
              <a:lnSpc>
                <a:spcPct val="150000"/>
              </a:lnSpc>
              <a:buSzPct val="100000"/>
              <a:buFontTx/>
              <a:buChar char="•"/>
            </a:pPr>
            <a:r>
              <a:rPr lang="en-US" altLang="zh-CN" sz="4400" dirty="0" err="1"/>
              <a:t>AtlasIED</a:t>
            </a:r>
            <a:r>
              <a:rPr lang="zh-CN" altLang="en-US" sz="4400" dirty="0"/>
              <a:t>系统的多通道录音需要增加堆叠设备</a:t>
            </a:r>
            <a:r>
              <a:rPr lang="en-US" altLang="zh-CN" sz="4400" dirty="0">
                <a:solidFill>
                  <a:srgbClr val="0070C0"/>
                </a:solidFill>
              </a:rPr>
              <a:t>Atlas 1616DT</a:t>
            </a:r>
            <a:r>
              <a:rPr lang="zh-CN" altLang="en-US" sz="4400" dirty="0"/>
              <a:t>，</a:t>
            </a:r>
            <a:r>
              <a:rPr lang="en-US" altLang="zh-CN" sz="4400" dirty="0"/>
              <a:t>N/16 </a:t>
            </a:r>
            <a:r>
              <a:rPr lang="zh-CN" altLang="en-US" sz="4400" dirty="0"/>
              <a:t>的数量。</a:t>
            </a:r>
            <a:endParaRPr lang="en-US" altLang="zh-CN" sz="4400" dirty="0"/>
          </a:p>
          <a:p>
            <a:pPr marL="228600" indent="-228600" algn="l">
              <a:lnSpc>
                <a:spcPct val="150000"/>
              </a:lnSpc>
              <a:buSzPct val="100000"/>
              <a:buFontTx/>
              <a:buChar char="•"/>
            </a:pPr>
            <a:r>
              <a:rPr lang="zh-CN" altLang="en-US" sz="4400" dirty="0">
                <a:solidFill>
                  <a:srgbClr val="FFC000"/>
                </a:solidFill>
              </a:rPr>
              <a:t>不再需要东进记录仪之类的模拟记录仪</a:t>
            </a:r>
            <a:endParaRPr sz="4400" dirty="0">
              <a:solidFill>
                <a:srgbClr val="FFC000"/>
              </a:solidFill>
            </a:endParaRPr>
          </a:p>
        </p:txBody>
      </p:sp>
      <p:pic>
        <p:nvPicPr>
          <p:cNvPr id="1026" name="Picture 2" descr="PowerEdge R740 机架式服务器">
            <a:extLst>
              <a:ext uri="{FF2B5EF4-FFF2-40B4-BE49-F238E27FC236}">
                <a16:creationId xmlns:a16="http://schemas.microsoft.com/office/drawing/2014/main" id="{D50FE309-DB19-4977-B54F-3F829804922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2517" y="3884335"/>
            <a:ext cx="7347585" cy="5156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游戏机, 桌子, 标志&#10;&#10;描述已自动生成">
            <a:extLst>
              <a:ext uri="{FF2B5EF4-FFF2-40B4-BE49-F238E27FC236}">
                <a16:creationId xmlns:a16="http://schemas.microsoft.com/office/drawing/2014/main" id="{B6EAB82F-6E25-40AA-9D19-D82893922F7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7014" y="492305"/>
            <a:ext cx="23044332" cy="12675055"/>
          </a:xfrm>
          <a:prstGeom prst="rect">
            <a:avLst/>
          </a:prstGeom>
        </p:spPr>
      </p:pic>
    </p:spTree>
    <p:extLst>
      <p:ext uri="{BB962C8B-B14F-4D97-AF65-F5344CB8AC3E}">
        <p14:creationId xmlns:p14="http://schemas.microsoft.com/office/powerpoint/2010/main" val="3349426964"/>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 name="监听、消防控制、背景音乐控制软件"/>
          <p:cNvSpPr txBox="1">
            <a:spLocks noGrp="1"/>
          </p:cNvSpPr>
          <p:nvPr>
            <p:ph type="title"/>
          </p:nvPr>
        </p:nvSpPr>
        <p:spPr>
          <a:xfrm>
            <a:off x="3553767" y="190500"/>
            <a:ext cx="17276466" cy="2982516"/>
          </a:xfrm>
          <a:prstGeom prst="rect">
            <a:avLst/>
          </a:prstGeom>
        </p:spPr>
        <p:txBody>
          <a:bodyPr/>
          <a:lstStyle>
            <a:lvl1pPr defTabSz="616148">
              <a:defRPr sz="8400">
                <a:solidFill>
                  <a:schemeClr val="accent1">
                    <a:hueOff val="-137333"/>
                    <a:satOff val="-2150"/>
                    <a:lumOff val="15684"/>
                  </a:schemeClr>
                </a:solidFill>
              </a:defRPr>
            </a:lvl1pPr>
          </a:lstStyle>
          <a:p>
            <a:r>
              <a:rPr lang="zh-CN" altLang="en-US" dirty="0"/>
              <a:t>呼叫站语音记录仪服务器软件</a:t>
            </a:r>
            <a:endParaRPr dirty="0"/>
          </a:p>
        </p:txBody>
      </p:sp>
      <p:pic>
        <p:nvPicPr>
          <p:cNvPr id="2" name="图片 1">
            <a:extLst>
              <a:ext uri="{FF2B5EF4-FFF2-40B4-BE49-F238E27FC236}">
                <a16:creationId xmlns:a16="http://schemas.microsoft.com/office/drawing/2014/main" id="{3ADED258-2716-48AF-8994-EF9FBBFE0003}"/>
              </a:ext>
            </a:extLst>
          </p:cNvPr>
          <p:cNvPicPr>
            <a:picLocks noChangeAspect="1"/>
          </p:cNvPicPr>
          <p:nvPr/>
        </p:nvPicPr>
        <p:blipFill>
          <a:blip r:embed="rId2"/>
          <a:stretch>
            <a:fillRect/>
          </a:stretch>
        </p:blipFill>
        <p:spPr>
          <a:xfrm>
            <a:off x="1737399" y="3094638"/>
            <a:ext cx="9831897" cy="4664279"/>
          </a:xfrm>
          <a:prstGeom prst="rect">
            <a:avLst/>
          </a:prstGeom>
        </p:spPr>
      </p:pic>
      <p:pic>
        <p:nvPicPr>
          <p:cNvPr id="3" name="图片 2">
            <a:extLst>
              <a:ext uri="{FF2B5EF4-FFF2-40B4-BE49-F238E27FC236}">
                <a16:creationId xmlns:a16="http://schemas.microsoft.com/office/drawing/2014/main" id="{F7053C16-7AC7-4352-A4AF-2B9896D8A2CB}"/>
              </a:ext>
            </a:extLst>
          </p:cNvPr>
          <p:cNvPicPr>
            <a:picLocks noChangeAspect="1"/>
          </p:cNvPicPr>
          <p:nvPr/>
        </p:nvPicPr>
        <p:blipFill>
          <a:blip r:embed="rId3"/>
          <a:stretch>
            <a:fillRect/>
          </a:stretch>
        </p:blipFill>
        <p:spPr>
          <a:xfrm>
            <a:off x="12997583" y="3094638"/>
            <a:ext cx="9831897" cy="4697835"/>
          </a:xfrm>
          <a:prstGeom prst="rect">
            <a:avLst/>
          </a:prstGeom>
        </p:spPr>
      </p:pic>
      <p:pic>
        <p:nvPicPr>
          <p:cNvPr id="4" name="图片 3">
            <a:extLst>
              <a:ext uri="{FF2B5EF4-FFF2-40B4-BE49-F238E27FC236}">
                <a16:creationId xmlns:a16="http://schemas.microsoft.com/office/drawing/2014/main" id="{54B44C7B-2701-4FA1-9BB3-117CD6564A39}"/>
              </a:ext>
            </a:extLst>
          </p:cNvPr>
          <p:cNvPicPr>
            <a:picLocks noChangeAspect="1"/>
          </p:cNvPicPr>
          <p:nvPr/>
        </p:nvPicPr>
        <p:blipFill>
          <a:blip r:embed="rId4"/>
          <a:stretch>
            <a:fillRect/>
          </a:stretch>
        </p:blipFill>
        <p:spPr>
          <a:xfrm>
            <a:off x="7520530" y="8160501"/>
            <a:ext cx="9865453" cy="5318620"/>
          </a:xfrm>
          <a:prstGeom prst="rect">
            <a:avLst/>
          </a:prstGeom>
        </p:spPr>
      </p:pic>
    </p:spTree>
    <p:extLst>
      <p:ext uri="{BB962C8B-B14F-4D97-AF65-F5344CB8AC3E}">
        <p14:creationId xmlns:p14="http://schemas.microsoft.com/office/powerpoint/2010/main" val="1987504340"/>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 name="Dante数模转换设备"/>
          <p:cNvSpPr txBox="1">
            <a:spLocks noGrp="1"/>
          </p:cNvSpPr>
          <p:nvPr>
            <p:ph type="ctrTitle"/>
          </p:nvPr>
        </p:nvSpPr>
        <p:spPr>
          <a:xfrm>
            <a:off x="4833937" y="356890"/>
            <a:ext cx="14716126" cy="2274293"/>
          </a:xfrm>
          <a:prstGeom prst="rect">
            <a:avLst/>
          </a:prstGeom>
        </p:spPr>
        <p:txBody>
          <a:bodyPr/>
          <a:lstStyle>
            <a:lvl1pPr>
              <a:defRPr>
                <a:solidFill>
                  <a:schemeClr val="accent1">
                    <a:hueOff val="-137333"/>
                    <a:satOff val="-2150"/>
                    <a:lumOff val="15684"/>
                  </a:schemeClr>
                </a:solidFill>
              </a:defRPr>
            </a:lvl1pPr>
          </a:lstStyle>
          <a:p>
            <a:r>
              <a:t>Dante数模转换设备</a:t>
            </a:r>
          </a:p>
        </p:txBody>
      </p:sp>
      <p:sp>
        <p:nvSpPr>
          <p:cNvPr id="273" name="Dante…"/>
          <p:cNvSpPr txBox="1"/>
          <p:nvPr/>
        </p:nvSpPr>
        <p:spPr>
          <a:xfrm>
            <a:off x="4834291" y="5397632"/>
            <a:ext cx="4987836" cy="58163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chor="ctr">
            <a:spAutoFit/>
          </a:bodyPr>
          <a:lstStyle/>
          <a:p>
            <a:pPr marL="228600" indent="-228600" algn="l">
              <a:lnSpc>
                <a:spcPct val="120000"/>
              </a:lnSpc>
              <a:buSzPct val="100000"/>
              <a:buChar char="•"/>
            </a:pPr>
            <a:r>
              <a:rPr dirty="0"/>
              <a:t> Dante</a:t>
            </a:r>
          </a:p>
          <a:p>
            <a:pPr marL="228600" indent="-228600" algn="l">
              <a:lnSpc>
                <a:spcPct val="120000"/>
              </a:lnSpc>
              <a:buSzPct val="100000"/>
              <a:buChar char="•"/>
            </a:pPr>
            <a:r>
              <a:rPr dirty="0"/>
              <a:t> </a:t>
            </a:r>
            <a:r>
              <a:rPr lang="en-US" altLang="zh-CN" dirty="0"/>
              <a:t>2</a:t>
            </a:r>
            <a:r>
              <a:rPr dirty="0"/>
              <a:t>通道</a:t>
            </a:r>
          </a:p>
          <a:p>
            <a:pPr marL="228600" indent="-228600" algn="l">
              <a:lnSpc>
                <a:spcPct val="120000"/>
              </a:lnSpc>
              <a:buSzPct val="100000"/>
              <a:buChar char="•"/>
            </a:pPr>
            <a:r>
              <a:rPr dirty="0"/>
              <a:t> 24Bit 48KHz</a:t>
            </a:r>
          </a:p>
          <a:p>
            <a:pPr algn="l">
              <a:lnSpc>
                <a:spcPct val="120000"/>
              </a:lnSpc>
            </a:pPr>
            <a:endParaRPr dirty="0"/>
          </a:p>
          <a:p>
            <a:pPr marL="228600" indent="-228600" algn="l">
              <a:lnSpc>
                <a:spcPct val="120000"/>
              </a:lnSpc>
              <a:buSzPct val="100000"/>
              <a:buChar char="•"/>
            </a:pPr>
            <a:endParaRPr dirty="0"/>
          </a:p>
          <a:p>
            <a:pPr algn="l">
              <a:lnSpc>
                <a:spcPct val="120000"/>
              </a:lnSpc>
            </a:pPr>
            <a:endParaRPr dirty="0"/>
          </a:p>
        </p:txBody>
      </p:sp>
      <p:sp>
        <p:nvSpPr>
          <p:cNvPr id="274" name="矩形"/>
          <p:cNvSpPr/>
          <p:nvPr/>
        </p:nvSpPr>
        <p:spPr>
          <a:xfrm>
            <a:off x="0" y="9330778"/>
            <a:ext cx="24485600" cy="4558606"/>
          </a:xfrm>
          <a:prstGeom prst="rect">
            <a:avLst/>
          </a:prstGeom>
          <a:solidFill>
            <a:srgbClr val="FFFFFF"/>
          </a:solidFill>
          <a:ln w="12700">
            <a:miter lim="400000"/>
          </a:ln>
          <a:effectLst>
            <a:outerShdw blurRad="101600" dir="18900000" rotWithShape="0">
              <a:srgbClr val="000000">
                <a:alpha val="80000"/>
              </a:srgbClr>
            </a:outerShdw>
          </a:effectLst>
        </p:spPr>
        <p:txBody>
          <a:bodyPr lIns="71437" tIns="71437" rIns="71437" bIns="71437" anchor="ctr"/>
          <a:lstStyle/>
          <a:p>
            <a:pPr>
              <a:defRPr sz="3200">
                <a:effectLst>
                  <a:outerShdw blurRad="25400" dist="23998" dir="2700000" rotWithShape="0">
                    <a:srgbClr val="000000">
                      <a:alpha val="31034"/>
                    </a:srgbClr>
                  </a:outerShdw>
                </a:effectLst>
              </a:defRPr>
            </a:pPr>
            <a:endParaRPr/>
          </a:p>
        </p:txBody>
      </p:sp>
      <p:pic>
        <p:nvPicPr>
          <p:cNvPr id="275" name="0024761_4-x-4-analogdante-io-module.jpeg" descr="0024761_4-x-4-analogdante-io-module.jpeg"/>
          <p:cNvPicPr>
            <a:picLocks noChangeAspect="1"/>
          </p:cNvPicPr>
          <p:nvPr/>
        </p:nvPicPr>
        <p:blipFill>
          <a:blip r:embed="rId2"/>
          <a:srcRect t="9452" b="13323"/>
          <a:stretch>
            <a:fillRect/>
          </a:stretch>
        </p:blipFill>
        <p:spPr>
          <a:xfrm>
            <a:off x="4915979" y="10238604"/>
            <a:ext cx="4490803" cy="1950725"/>
          </a:xfrm>
          <a:prstGeom prst="rect">
            <a:avLst/>
          </a:prstGeom>
          <a:ln w="12700">
            <a:miter lim="400000"/>
          </a:ln>
        </p:spPr>
      </p:pic>
      <p:sp>
        <p:nvSpPr>
          <p:cNvPr id="278" name="IED 1544AIOD"/>
          <p:cNvSpPr/>
          <p:nvPr/>
        </p:nvSpPr>
        <p:spPr>
          <a:xfrm>
            <a:off x="4834290" y="3356649"/>
            <a:ext cx="4987837" cy="1270001"/>
          </a:xfrm>
          <a:prstGeom prst="rect">
            <a:avLst/>
          </a:prstGeom>
          <a:ln w="12700">
            <a:miter lim="400000"/>
          </a:ln>
          <a:effectLst>
            <a:outerShdw blurRad="101600" dir="18900000" rotWithShape="0">
              <a:srgbClr val="000000">
                <a:alpha val="80000"/>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chor="ctr"/>
          <a:lstStyle>
            <a:lvl1pPr>
              <a:defRPr b="1">
                <a:solidFill>
                  <a:schemeClr val="accent1">
                    <a:hueOff val="-137333"/>
                    <a:satOff val="-2150"/>
                    <a:lumOff val="15684"/>
                  </a:schemeClr>
                </a:solidFill>
                <a:effectLst>
                  <a:outerShdw blurRad="25400" dist="23998" dir="2700000" rotWithShape="0">
                    <a:srgbClr val="000000">
                      <a:alpha val="31034"/>
                    </a:srgbClr>
                  </a:outerShdw>
                </a:effectLst>
                <a:latin typeface="Helvetica"/>
                <a:ea typeface="Helvetica"/>
                <a:cs typeface="Helvetica"/>
                <a:sym typeface="Helvetica"/>
              </a:defRPr>
            </a:lvl1pPr>
          </a:lstStyle>
          <a:p>
            <a:r>
              <a:rPr dirty="0"/>
              <a:t>IED 1544AIOD</a:t>
            </a:r>
          </a:p>
        </p:txBody>
      </p:sp>
      <p:sp>
        <p:nvSpPr>
          <p:cNvPr id="279" name="AttreoTech 32路 （第三方产品）"/>
          <p:cNvSpPr/>
          <p:nvPr/>
        </p:nvSpPr>
        <p:spPr>
          <a:xfrm>
            <a:off x="17148586" y="3312538"/>
            <a:ext cx="6391682" cy="1270001"/>
          </a:xfrm>
          <a:prstGeom prst="rect">
            <a:avLst/>
          </a:prstGeom>
          <a:ln w="12700">
            <a:miter lim="400000"/>
          </a:ln>
          <a:effectLst>
            <a:outerShdw blurRad="101600" dir="18900000" rotWithShape="0">
              <a:srgbClr val="000000">
                <a:alpha val="80000"/>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chor="ctr"/>
          <a:lstStyle>
            <a:lvl1pPr>
              <a:defRPr b="1">
                <a:solidFill>
                  <a:schemeClr val="accent1">
                    <a:hueOff val="-137333"/>
                    <a:satOff val="-2150"/>
                    <a:lumOff val="15684"/>
                  </a:schemeClr>
                </a:solidFill>
                <a:effectLst>
                  <a:outerShdw blurRad="25400" dist="23998" dir="2700000" rotWithShape="0">
                    <a:srgbClr val="000000">
                      <a:alpha val="31034"/>
                    </a:srgbClr>
                  </a:outerShdw>
                </a:effectLst>
                <a:latin typeface="Helvetica"/>
                <a:ea typeface="Helvetica"/>
                <a:cs typeface="Helvetica"/>
                <a:sym typeface="Helvetica"/>
              </a:defRPr>
            </a:lvl1pPr>
          </a:lstStyle>
          <a:p>
            <a:endParaRPr dirty="0"/>
          </a:p>
        </p:txBody>
      </p:sp>
      <p:sp>
        <p:nvSpPr>
          <p:cNvPr id="14" name="Dante…">
            <a:extLst>
              <a:ext uri="{FF2B5EF4-FFF2-40B4-BE49-F238E27FC236}">
                <a16:creationId xmlns:a16="http://schemas.microsoft.com/office/drawing/2014/main" id="{DAA6CCDF-C248-4783-A38D-3E3910152F24}"/>
              </a:ext>
            </a:extLst>
          </p:cNvPr>
          <p:cNvSpPr txBox="1"/>
          <p:nvPr/>
        </p:nvSpPr>
        <p:spPr>
          <a:xfrm>
            <a:off x="15421048" y="5352116"/>
            <a:ext cx="4987836" cy="58163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chor="ctr">
            <a:spAutoFit/>
          </a:bodyPr>
          <a:lstStyle/>
          <a:p>
            <a:pPr marL="228600" indent="-228600" algn="l">
              <a:lnSpc>
                <a:spcPct val="120000"/>
              </a:lnSpc>
              <a:buSzPct val="100000"/>
              <a:buChar char="•"/>
            </a:pPr>
            <a:r>
              <a:rPr dirty="0"/>
              <a:t> Dante</a:t>
            </a:r>
          </a:p>
          <a:p>
            <a:pPr marL="228600" indent="-228600" algn="l">
              <a:lnSpc>
                <a:spcPct val="120000"/>
              </a:lnSpc>
              <a:buSzPct val="100000"/>
              <a:buChar char="•"/>
            </a:pPr>
            <a:r>
              <a:rPr dirty="0"/>
              <a:t> </a:t>
            </a:r>
            <a:r>
              <a:rPr lang="en-US" altLang="zh-CN" dirty="0"/>
              <a:t>16</a:t>
            </a:r>
            <a:r>
              <a:rPr dirty="0"/>
              <a:t>通道</a:t>
            </a:r>
          </a:p>
          <a:p>
            <a:pPr marL="228600" indent="-228600" algn="l">
              <a:lnSpc>
                <a:spcPct val="120000"/>
              </a:lnSpc>
              <a:buSzPct val="100000"/>
              <a:buChar char="•"/>
            </a:pPr>
            <a:r>
              <a:rPr dirty="0"/>
              <a:t> 24Bit 48KHz</a:t>
            </a:r>
          </a:p>
          <a:p>
            <a:pPr algn="l">
              <a:lnSpc>
                <a:spcPct val="120000"/>
              </a:lnSpc>
            </a:pPr>
            <a:endParaRPr dirty="0"/>
          </a:p>
          <a:p>
            <a:pPr marL="228600" indent="-228600" algn="l">
              <a:lnSpc>
                <a:spcPct val="120000"/>
              </a:lnSpc>
              <a:buSzPct val="100000"/>
              <a:buChar char="•"/>
            </a:pPr>
            <a:endParaRPr dirty="0"/>
          </a:p>
          <a:p>
            <a:pPr algn="l">
              <a:lnSpc>
                <a:spcPct val="120000"/>
              </a:lnSpc>
            </a:pPr>
            <a:endParaRPr dirty="0"/>
          </a:p>
        </p:txBody>
      </p:sp>
      <p:sp>
        <p:nvSpPr>
          <p:cNvPr id="16" name="IED 1544AIOD">
            <a:extLst>
              <a:ext uri="{FF2B5EF4-FFF2-40B4-BE49-F238E27FC236}">
                <a16:creationId xmlns:a16="http://schemas.microsoft.com/office/drawing/2014/main" id="{AE7F295B-25A0-4986-B1AA-D85F9AD18B05}"/>
              </a:ext>
            </a:extLst>
          </p:cNvPr>
          <p:cNvSpPr/>
          <p:nvPr/>
        </p:nvSpPr>
        <p:spPr>
          <a:xfrm>
            <a:off x="14756009" y="3356649"/>
            <a:ext cx="4987837" cy="1270001"/>
          </a:xfrm>
          <a:prstGeom prst="rect">
            <a:avLst/>
          </a:prstGeom>
          <a:ln w="12700">
            <a:miter lim="400000"/>
          </a:ln>
          <a:effectLst>
            <a:outerShdw blurRad="101600" dir="18900000" rotWithShape="0">
              <a:srgbClr val="000000">
                <a:alpha val="80000"/>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chor="ctr"/>
          <a:lstStyle>
            <a:lvl1pPr>
              <a:defRPr b="1">
                <a:solidFill>
                  <a:schemeClr val="accent1">
                    <a:hueOff val="-137333"/>
                    <a:satOff val="-2150"/>
                    <a:lumOff val="15684"/>
                  </a:schemeClr>
                </a:solidFill>
                <a:effectLst>
                  <a:outerShdw blurRad="25400" dist="23998" dir="2700000" rotWithShape="0">
                    <a:srgbClr val="000000">
                      <a:alpha val="31034"/>
                    </a:srgbClr>
                  </a:outerShdw>
                </a:effectLst>
                <a:latin typeface="Helvetica"/>
                <a:ea typeface="Helvetica"/>
                <a:cs typeface="Helvetica"/>
                <a:sym typeface="Helvetica"/>
              </a:defRPr>
            </a:lvl1pPr>
          </a:lstStyle>
          <a:p>
            <a:r>
              <a:rPr lang="en-US" altLang="zh-CN" dirty="0"/>
              <a:t>Atlas </a:t>
            </a:r>
            <a:r>
              <a:rPr dirty="0"/>
              <a:t> </a:t>
            </a:r>
            <a:r>
              <a:rPr lang="en-US" altLang="zh-CN" dirty="0"/>
              <a:t>1616DT</a:t>
            </a:r>
          </a:p>
          <a:p>
            <a:r>
              <a:rPr lang="en-US" altLang="zh-CN" dirty="0"/>
              <a:t>ET1616DT</a:t>
            </a:r>
            <a:endParaRPr dirty="0"/>
          </a:p>
        </p:txBody>
      </p:sp>
      <p:pic>
        <p:nvPicPr>
          <p:cNvPr id="2" name="图片 1">
            <a:extLst>
              <a:ext uri="{FF2B5EF4-FFF2-40B4-BE49-F238E27FC236}">
                <a16:creationId xmlns:a16="http://schemas.microsoft.com/office/drawing/2014/main" id="{87B01EAA-D457-4825-A306-74731B1236C2}"/>
              </a:ext>
            </a:extLst>
          </p:cNvPr>
          <p:cNvPicPr>
            <a:picLocks noChangeAspect="1"/>
          </p:cNvPicPr>
          <p:nvPr/>
        </p:nvPicPr>
        <p:blipFill>
          <a:blip r:embed="rId3"/>
          <a:stretch>
            <a:fillRect/>
          </a:stretch>
        </p:blipFill>
        <p:spPr>
          <a:xfrm>
            <a:off x="13784405" y="10319320"/>
            <a:ext cx="8261122" cy="2241417"/>
          </a:xfrm>
          <a:prstGeom prst="rect">
            <a:avLst/>
          </a:prstGeom>
        </p:spPr>
      </p:pic>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 name="32路逻辑输入输出"/>
          <p:cNvSpPr txBox="1"/>
          <p:nvPr/>
        </p:nvSpPr>
        <p:spPr>
          <a:xfrm>
            <a:off x="14787632" y="6858000"/>
            <a:ext cx="5585011" cy="197528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71437" tIns="71437" rIns="71437" bIns="71437" anchor="ctr">
            <a:spAutoFit/>
          </a:bodyPr>
          <a:lstStyle/>
          <a:p>
            <a:pPr marL="685800" indent="-685800" algn="l">
              <a:lnSpc>
                <a:spcPct val="120000"/>
              </a:lnSpc>
              <a:buSzPct val="100000"/>
              <a:buFont typeface="Arial" panose="020B0604020202020204" pitchFamily="34" charset="0"/>
              <a:buChar char="•"/>
            </a:pPr>
            <a:r>
              <a:rPr lang="en-US" altLang="zh-CN" dirty="0"/>
              <a:t>16</a:t>
            </a:r>
            <a:r>
              <a:rPr dirty="0"/>
              <a:t>路逻辑输入</a:t>
            </a:r>
            <a:endParaRPr lang="en-US" altLang="zh-CN" dirty="0"/>
          </a:p>
          <a:p>
            <a:pPr marL="685800" indent="-685800" algn="l">
              <a:lnSpc>
                <a:spcPct val="120000"/>
              </a:lnSpc>
              <a:buSzPct val="100000"/>
              <a:buFont typeface="Arial" panose="020B0604020202020204" pitchFamily="34" charset="0"/>
              <a:buChar char="•"/>
            </a:pPr>
            <a:r>
              <a:rPr lang="zh-CN" altLang="en-US" dirty="0"/>
              <a:t>扩展</a:t>
            </a:r>
            <a:r>
              <a:rPr lang="en-US" altLang="zh-CN" dirty="0"/>
              <a:t>16</a:t>
            </a:r>
            <a:r>
              <a:rPr lang="zh-CN" altLang="en-US" dirty="0"/>
              <a:t>路输入</a:t>
            </a:r>
            <a:endParaRPr dirty="0"/>
          </a:p>
        </p:txBody>
      </p:sp>
      <p:pic>
        <p:nvPicPr>
          <p:cNvPr id="1026" name="Picture 2">
            <a:extLst>
              <a:ext uri="{FF2B5EF4-FFF2-40B4-BE49-F238E27FC236}">
                <a16:creationId xmlns:a16="http://schemas.microsoft.com/office/drawing/2014/main" id="{08C31DF7-1149-4CC1-9D2D-B0045C1B56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39545" y="4576418"/>
            <a:ext cx="6313394" cy="6313394"/>
          </a:xfrm>
          <a:prstGeom prst="rect">
            <a:avLst/>
          </a:prstGeom>
          <a:noFill/>
          <a:extLst>
            <a:ext uri="{909E8E84-426E-40DD-AFC4-6F175D3DCCD1}">
              <a14:hiddenFill xmlns:a14="http://schemas.microsoft.com/office/drawing/2010/main">
                <a:solidFill>
                  <a:srgbClr val="FFFFFF"/>
                </a:solidFill>
              </a14:hiddenFill>
            </a:ext>
          </a:extLst>
        </p:spPr>
      </p:pic>
      <p:sp>
        <p:nvSpPr>
          <p:cNvPr id="7" name="T9032LVIO">
            <a:extLst>
              <a:ext uri="{FF2B5EF4-FFF2-40B4-BE49-F238E27FC236}">
                <a16:creationId xmlns:a16="http://schemas.microsoft.com/office/drawing/2014/main" id="{B26AA6E1-7531-46C4-90FA-A0C2996BB24A}"/>
              </a:ext>
            </a:extLst>
          </p:cNvPr>
          <p:cNvSpPr txBox="1">
            <a:spLocks/>
          </p:cNvSpPr>
          <p:nvPr/>
        </p:nvSpPr>
        <p:spPr>
          <a:xfrm>
            <a:off x="5944091" y="1523237"/>
            <a:ext cx="11421036" cy="186569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chor="b">
            <a:normAutofit fontScale="60000" lnSpcReduction="20000"/>
          </a:bodyPr>
          <a:lstStyle>
            <a:lvl1pPr marL="0" marR="0" indent="0" algn="ctr" defTabSz="821531" rtl="0" latinLnBrk="0">
              <a:lnSpc>
                <a:spcPct val="100000"/>
              </a:lnSpc>
              <a:spcBef>
                <a:spcPts val="0"/>
              </a:spcBef>
              <a:spcAft>
                <a:spcPts val="0"/>
              </a:spcAft>
              <a:buClrTx/>
              <a:buSzTx/>
              <a:buFontTx/>
              <a:buNone/>
              <a:tabLst/>
              <a:defRPr sz="11200" b="0" i="0" u="none" strike="noStrike" cap="none" spc="0" baseline="0">
                <a:solidFill>
                  <a:schemeClr val="accent1">
                    <a:hueOff val="-137333"/>
                    <a:satOff val="-2150"/>
                    <a:lumOff val="15684"/>
                  </a:schemeClr>
                </a:solidFill>
                <a:uFillTx/>
                <a:latin typeface="+mn-lt"/>
                <a:ea typeface="+mn-ea"/>
                <a:cs typeface="+mn-cs"/>
                <a:sym typeface="Helvetica Light"/>
              </a:defRPr>
            </a:lvl1pPr>
            <a:lvl2pPr marL="0" marR="0" indent="0" algn="ctr" defTabSz="821531"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Light"/>
              </a:defRPr>
            </a:lvl2pPr>
            <a:lvl3pPr marL="0" marR="0" indent="0" algn="ctr" defTabSz="821531"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Light"/>
              </a:defRPr>
            </a:lvl3pPr>
            <a:lvl4pPr marL="0" marR="0" indent="0" algn="ctr" defTabSz="821531"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Light"/>
              </a:defRPr>
            </a:lvl4pPr>
            <a:lvl5pPr marL="0" marR="0" indent="0" algn="ctr" defTabSz="821531"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Light"/>
              </a:defRPr>
            </a:lvl5pPr>
            <a:lvl6pPr marL="0" marR="0" indent="0" algn="ctr" defTabSz="821531"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Light"/>
              </a:defRPr>
            </a:lvl6pPr>
            <a:lvl7pPr marL="0" marR="0" indent="0" algn="ctr" defTabSz="821531"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Light"/>
              </a:defRPr>
            </a:lvl7pPr>
            <a:lvl8pPr marL="0" marR="0" indent="0" algn="ctr" defTabSz="821531"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Light"/>
              </a:defRPr>
            </a:lvl8pPr>
            <a:lvl9pPr marL="0" marR="0" indent="0" algn="ctr" defTabSz="821531"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Light"/>
              </a:defRPr>
            </a:lvl9pPr>
          </a:lstStyle>
          <a:p>
            <a:pPr hangingPunct="1"/>
            <a:r>
              <a:rPr lang="zh-CN" altLang="en-US" dirty="0">
                <a:solidFill>
                  <a:srgbClr val="FF0000"/>
                </a:solidFill>
              </a:rPr>
              <a:t>逻辑信号输入设备</a:t>
            </a:r>
            <a:endParaRPr lang="en-US" altLang="zh-CN" dirty="0">
              <a:solidFill>
                <a:srgbClr val="FF0000"/>
              </a:solidFill>
            </a:endParaRPr>
          </a:p>
          <a:p>
            <a:pPr hangingPunct="1"/>
            <a:r>
              <a:rPr lang="en-US" altLang="zh-CN" dirty="0">
                <a:solidFill>
                  <a:srgbClr val="FF0000"/>
                </a:solidFill>
              </a:rPr>
              <a:t>IED 1516LI/ IED 1516LI -E</a:t>
            </a:r>
            <a:endParaRPr lang="zh-CN" altLang="en-US" dirty="0">
              <a:solidFill>
                <a:srgbClr val="FF0000"/>
              </a:solidFill>
            </a:endParaRP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id="{E4DABE70-C468-4533-9B50-200E216F886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07654" y="4154833"/>
            <a:ext cx="7620000" cy="7620000"/>
          </a:xfrm>
          <a:prstGeom prst="rect">
            <a:avLst/>
          </a:prstGeom>
          <a:noFill/>
          <a:extLst>
            <a:ext uri="{909E8E84-426E-40DD-AFC4-6F175D3DCCD1}">
              <a14:hiddenFill xmlns:a14="http://schemas.microsoft.com/office/drawing/2010/main">
                <a:solidFill>
                  <a:srgbClr val="FFFFFF"/>
                </a:solidFill>
              </a14:hiddenFill>
            </a:ext>
          </a:extLst>
        </p:spPr>
      </p:pic>
      <p:sp>
        <p:nvSpPr>
          <p:cNvPr id="7" name="T9032LVIO">
            <a:extLst>
              <a:ext uri="{FF2B5EF4-FFF2-40B4-BE49-F238E27FC236}">
                <a16:creationId xmlns:a16="http://schemas.microsoft.com/office/drawing/2014/main" id="{7E06489A-E6B4-445B-8C1C-D84B86FE953D}"/>
              </a:ext>
            </a:extLst>
          </p:cNvPr>
          <p:cNvSpPr txBox="1">
            <a:spLocks/>
          </p:cNvSpPr>
          <p:nvPr/>
        </p:nvSpPr>
        <p:spPr>
          <a:xfrm>
            <a:off x="1859537" y="1336984"/>
            <a:ext cx="11116235" cy="15277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chor="b">
            <a:normAutofit fontScale="60000" lnSpcReduction="20000"/>
          </a:bodyPr>
          <a:lstStyle>
            <a:lvl1pPr marL="0" marR="0" indent="0" algn="ctr" defTabSz="821531" rtl="0" latinLnBrk="0">
              <a:lnSpc>
                <a:spcPct val="100000"/>
              </a:lnSpc>
              <a:spcBef>
                <a:spcPts val="0"/>
              </a:spcBef>
              <a:spcAft>
                <a:spcPts val="0"/>
              </a:spcAft>
              <a:buClrTx/>
              <a:buSzTx/>
              <a:buFontTx/>
              <a:buNone/>
              <a:tabLst/>
              <a:defRPr sz="11200" b="0" i="0" u="none" strike="noStrike" cap="none" spc="0" baseline="0">
                <a:solidFill>
                  <a:schemeClr val="accent1">
                    <a:hueOff val="-137333"/>
                    <a:satOff val="-2150"/>
                    <a:lumOff val="15684"/>
                  </a:schemeClr>
                </a:solidFill>
                <a:uFillTx/>
                <a:latin typeface="+mn-lt"/>
                <a:ea typeface="+mn-ea"/>
                <a:cs typeface="+mn-cs"/>
                <a:sym typeface="Helvetica Light"/>
              </a:defRPr>
            </a:lvl1pPr>
            <a:lvl2pPr marL="0" marR="0" indent="0" algn="ctr" defTabSz="821531"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Light"/>
              </a:defRPr>
            </a:lvl2pPr>
            <a:lvl3pPr marL="0" marR="0" indent="0" algn="ctr" defTabSz="821531"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Light"/>
              </a:defRPr>
            </a:lvl3pPr>
            <a:lvl4pPr marL="0" marR="0" indent="0" algn="ctr" defTabSz="821531"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Light"/>
              </a:defRPr>
            </a:lvl4pPr>
            <a:lvl5pPr marL="0" marR="0" indent="0" algn="ctr" defTabSz="821531"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Light"/>
              </a:defRPr>
            </a:lvl5pPr>
            <a:lvl6pPr marL="0" marR="0" indent="0" algn="ctr" defTabSz="821531"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Light"/>
              </a:defRPr>
            </a:lvl6pPr>
            <a:lvl7pPr marL="0" marR="0" indent="0" algn="ctr" defTabSz="821531"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Light"/>
              </a:defRPr>
            </a:lvl7pPr>
            <a:lvl8pPr marL="0" marR="0" indent="0" algn="ctr" defTabSz="821531"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Light"/>
              </a:defRPr>
            </a:lvl8pPr>
            <a:lvl9pPr marL="0" marR="0" indent="0" algn="ctr" defTabSz="821531"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Light"/>
              </a:defRPr>
            </a:lvl9pPr>
          </a:lstStyle>
          <a:p>
            <a:pPr hangingPunct="1"/>
            <a:r>
              <a:rPr lang="en-US" altLang="zh-CN" dirty="0">
                <a:solidFill>
                  <a:srgbClr val="FF0000"/>
                </a:solidFill>
              </a:rPr>
              <a:t>IED 1522LR</a:t>
            </a:r>
            <a:r>
              <a:rPr lang="en-US" altLang="zh-CN" dirty="0"/>
              <a:t> Relay </a:t>
            </a:r>
            <a:r>
              <a:rPr lang="zh-CN" altLang="en-US" dirty="0"/>
              <a:t>输出设备</a:t>
            </a:r>
            <a:endParaRPr lang="zh-CN" altLang="en-US" dirty="0">
              <a:solidFill>
                <a:srgbClr val="FF0000"/>
              </a:solidFill>
            </a:endParaRPr>
          </a:p>
        </p:txBody>
      </p:sp>
      <p:sp>
        <p:nvSpPr>
          <p:cNvPr id="8" name="16路噪音探测输入…">
            <a:extLst>
              <a:ext uri="{FF2B5EF4-FFF2-40B4-BE49-F238E27FC236}">
                <a16:creationId xmlns:a16="http://schemas.microsoft.com/office/drawing/2014/main" id="{55340089-5268-4852-86DC-A5455C12DB53}"/>
              </a:ext>
            </a:extLst>
          </p:cNvPr>
          <p:cNvSpPr txBox="1"/>
          <p:nvPr/>
        </p:nvSpPr>
        <p:spPr>
          <a:xfrm>
            <a:off x="10103850" y="6190951"/>
            <a:ext cx="8091174" cy="19818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71437" tIns="71437" rIns="71437" bIns="71437" anchor="ctr">
            <a:spAutoFit/>
          </a:bodyPr>
          <a:lstStyle/>
          <a:p>
            <a:pPr marL="228600" indent="-228600" algn="l">
              <a:lnSpc>
                <a:spcPct val="120000"/>
              </a:lnSpc>
              <a:buSzPct val="100000"/>
              <a:buChar char="•"/>
            </a:pPr>
            <a:r>
              <a:rPr dirty="0"/>
              <a:t> </a:t>
            </a:r>
            <a:r>
              <a:rPr lang="en-US" altLang="zh-CN" dirty="0"/>
              <a:t>2</a:t>
            </a:r>
            <a:r>
              <a:rPr dirty="0"/>
              <a:t>路</a:t>
            </a:r>
            <a:r>
              <a:rPr lang="zh-CN" altLang="en-US" dirty="0"/>
              <a:t>逻辑干节点信号输入</a:t>
            </a:r>
            <a:endParaRPr lang="en-US" altLang="zh-CN" dirty="0"/>
          </a:p>
          <a:p>
            <a:pPr marL="228600" indent="-228600" algn="l">
              <a:lnSpc>
                <a:spcPct val="120000"/>
              </a:lnSpc>
              <a:buSzPct val="100000"/>
              <a:buFontTx/>
              <a:buChar char="•"/>
            </a:pPr>
            <a:r>
              <a:rPr lang="en-US" altLang="zh-CN" dirty="0"/>
              <a:t>2</a:t>
            </a:r>
            <a:r>
              <a:rPr lang="zh-CN" altLang="en-US" dirty="0"/>
              <a:t>路逻辑干节点信号输出</a:t>
            </a: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 name="其他"/>
          <p:cNvSpPr txBox="1">
            <a:spLocks noGrp="1"/>
          </p:cNvSpPr>
          <p:nvPr>
            <p:ph type="ctrTitle"/>
          </p:nvPr>
        </p:nvSpPr>
        <p:spPr>
          <a:xfrm>
            <a:off x="4833937" y="101004"/>
            <a:ext cx="14716126" cy="2274293"/>
          </a:xfrm>
          <a:prstGeom prst="rect">
            <a:avLst/>
          </a:prstGeom>
        </p:spPr>
        <p:txBody>
          <a:bodyPr/>
          <a:lstStyle>
            <a:lvl1pPr>
              <a:defRPr>
                <a:solidFill>
                  <a:schemeClr val="accent1">
                    <a:hueOff val="-137333"/>
                    <a:satOff val="-2150"/>
                    <a:lumOff val="15684"/>
                  </a:schemeClr>
                </a:solidFill>
              </a:defRPr>
            </a:lvl1pPr>
          </a:lstStyle>
          <a:p>
            <a:r>
              <a:t>其他</a:t>
            </a:r>
          </a:p>
        </p:txBody>
      </p:sp>
      <p:pic>
        <p:nvPicPr>
          <p:cNvPr id="294" name="图像" descr="图像"/>
          <p:cNvPicPr>
            <a:picLocks noChangeAspect="1"/>
          </p:cNvPicPr>
          <p:nvPr/>
        </p:nvPicPr>
        <p:blipFill>
          <a:blip r:embed="rId2"/>
          <a:stretch>
            <a:fillRect/>
          </a:stretch>
        </p:blipFill>
        <p:spPr>
          <a:xfrm>
            <a:off x="15684845" y="3295059"/>
            <a:ext cx="3703687" cy="3445836"/>
          </a:xfrm>
          <a:prstGeom prst="rect">
            <a:avLst/>
          </a:prstGeom>
          <a:ln w="12700">
            <a:miter lim="400000"/>
          </a:ln>
        </p:spPr>
      </p:pic>
      <p:sp>
        <p:nvSpPr>
          <p:cNvPr id="295" name="596EOL扬声器回路…"/>
          <p:cNvSpPr txBox="1"/>
          <p:nvPr/>
        </p:nvSpPr>
        <p:spPr>
          <a:xfrm>
            <a:off x="4487948" y="6143990"/>
            <a:ext cx="7017517" cy="19909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71437" tIns="71437" rIns="71437" bIns="71437" anchor="ctr">
            <a:spAutoFit/>
          </a:bodyPr>
          <a:lstStyle/>
          <a:p>
            <a:pPr>
              <a:defRPr sz="4000"/>
            </a:pPr>
            <a:r>
              <a:rPr lang="en-US" altLang="zh-CN" sz="4000" dirty="0">
                <a:latin typeface="Arial" pitchFamily="34" charset="0"/>
                <a:cs typeface="Arial" pitchFamily="34" charset="0"/>
              </a:rPr>
              <a:t>IED5410EOL</a:t>
            </a:r>
            <a:r>
              <a:rPr lang="zh-CN" altLang="en-US" sz="4000" dirty="0">
                <a:latin typeface="Arial" pitchFamily="34" charset="0"/>
                <a:cs typeface="Arial" pitchFamily="34" charset="0"/>
              </a:rPr>
              <a:t>（</a:t>
            </a:r>
            <a:r>
              <a:rPr lang="en-US" altLang="zh-CN" sz="4000" dirty="0">
                <a:latin typeface="Arial" pitchFamily="34" charset="0"/>
                <a:cs typeface="Arial" pitchFamily="34" charset="0"/>
              </a:rPr>
              <a:t>&lt;200W</a:t>
            </a:r>
            <a:r>
              <a:rPr lang="zh-CN" altLang="en-US" sz="4000" dirty="0">
                <a:latin typeface="Arial" pitchFamily="34" charset="0"/>
                <a:cs typeface="Arial" pitchFamily="34" charset="0"/>
              </a:rPr>
              <a:t>回路）</a:t>
            </a:r>
            <a:endParaRPr lang="en-US" altLang="zh-CN" sz="4000" dirty="0">
              <a:latin typeface="Arial" pitchFamily="34" charset="0"/>
              <a:cs typeface="Arial" pitchFamily="34" charset="0"/>
            </a:endParaRPr>
          </a:p>
          <a:p>
            <a:pPr>
              <a:defRPr sz="4000"/>
            </a:pPr>
            <a:r>
              <a:rPr lang="en-US" altLang="zh-CN" sz="4000" dirty="0">
                <a:latin typeface="Arial" pitchFamily="34" charset="0"/>
                <a:cs typeface="Arial" pitchFamily="34" charset="0"/>
              </a:rPr>
              <a:t>IED5411EOL </a:t>
            </a:r>
            <a:r>
              <a:rPr lang="zh-CN" altLang="en-US" sz="4000" dirty="0">
                <a:latin typeface="Arial" pitchFamily="34" charset="0"/>
                <a:cs typeface="Arial" pitchFamily="34" charset="0"/>
              </a:rPr>
              <a:t>（</a:t>
            </a:r>
            <a:r>
              <a:rPr lang="en-US" altLang="zh-CN" sz="4000" dirty="0">
                <a:latin typeface="Arial" pitchFamily="34" charset="0"/>
                <a:cs typeface="Arial" pitchFamily="34" charset="0"/>
              </a:rPr>
              <a:t>&gt;200W</a:t>
            </a:r>
            <a:r>
              <a:rPr lang="zh-CN" altLang="en-US" sz="4000" dirty="0">
                <a:latin typeface="Arial" pitchFamily="34" charset="0"/>
                <a:cs typeface="Arial" pitchFamily="34" charset="0"/>
              </a:rPr>
              <a:t>回路）</a:t>
            </a:r>
            <a:endParaRPr lang="en-US" altLang="zh-CN" sz="4000" dirty="0">
              <a:latin typeface="Arial" pitchFamily="34" charset="0"/>
              <a:cs typeface="Arial" pitchFamily="34" charset="0"/>
            </a:endParaRPr>
          </a:p>
          <a:p>
            <a:pPr>
              <a:defRPr sz="4000"/>
            </a:pPr>
            <a:r>
              <a:rPr dirty="0" err="1"/>
              <a:t>扬声器回路检测终端</a:t>
            </a:r>
            <a:endParaRPr dirty="0"/>
          </a:p>
        </p:txBody>
      </p:sp>
      <p:sp>
        <p:nvSpPr>
          <p:cNvPr id="296" name="540S-2噪音…"/>
          <p:cNvSpPr txBox="1"/>
          <p:nvPr/>
        </p:nvSpPr>
        <p:spPr>
          <a:xfrm>
            <a:off x="15684845" y="6858000"/>
            <a:ext cx="3703687" cy="13753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71437" tIns="71437" rIns="71437" bIns="71437" anchor="ctr">
            <a:spAutoFit/>
          </a:bodyPr>
          <a:lstStyle/>
          <a:p>
            <a:pPr>
              <a:defRPr sz="4000"/>
            </a:pPr>
            <a:r>
              <a:rPr lang="en-US" dirty="0"/>
              <a:t>IED540S-2</a:t>
            </a:r>
          </a:p>
          <a:p>
            <a:pPr>
              <a:defRPr sz="4000"/>
            </a:pPr>
            <a:r>
              <a:rPr dirty="0" err="1"/>
              <a:t>噪音探测终端</a:t>
            </a:r>
            <a:endParaRPr dirty="0"/>
          </a:p>
        </p:txBody>
      </p:sp>
      <p:pic>
        <p:nvPicPr>
          <p:cNvPr id="4" name="图片 3">
            <a:extLst>
              <a:ext uri="{FF2B5EF4-FFF2-40B4-BE49-F238E27FC236}">
                <a16:creationId xmlns:a16="http://schemas.microsoft.com/office/drawing/2014/main" id="{9EEA7553-73E6-4FD4-B4F7-677FC0A9A027}"/>
              </a:ext>
            </a:extLst>
          </p:cNvPr>
          <p:cNvPicPr>
            <a:picLocks noChangeAspect="1"/>
          </p:cNvPicPr>
          <p:nvPr/>
        </p:nvPicPr>
        <p:blipFill>
          <a:blip r:embed="rId3"/>
          <a:stretch>
            <a:fillRect/>
          </a:stretch>
        </p:blipFill>
        <p:spPr>
          <a:xfrm>
            <a:off x="5822561" y="4284761"/>
            <a:ext cx="3962799" cy="1500619"/>
          </a:xfrm>
          <a:prstGeom prst="rect">
            <a:avLst/>
          </a:prstGeom>
        </p:spPr>
      </p:pic>
      <p:sp>
        <p:nvSpPr>
          <p:cNvPr id="8" name="航班广播系统（FAS）基于机场集成系统的航班信息，将预先录制的声音片段根据规则自动组合成广播。广播内容包括：提前登机、登机、最后通知、到达、行李通知、登机口更改、延误航班以及延误行李等机场运营所需广播。具体功能包括：">
            <a:extLst>
              <a:ext uri="{FF2B5EF4-FFF2-40B4-BE49-F238E27FC236}">
                <a16:creationId xmlns:a16="http://schemas.microsoft.com/office/drawing/2014/main" id="{6C4931C8-417B-439A-83EF-49FFE7352999}"/>
              </a:ext>
            </a:extLst>
          </p:cNvPr>
          <p:cNvSpPr txBox="1"/>
          <p:nvPr/>
        </p:nvSpPr>
        <p:spPr>
          <a:xfrm>
            <a:off x="3346116" y="8906265"/>
            <a:ext cx="18544669" cy="320664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71437" tIns="71437" rIns="71437" bIns="71437" anchor="ctr">
            <a:spAutoFit/>
          </a:bodyPr>
          <a:lstStyle>
            <a:lvl1pPr algn="l">
              <a:defRPr sz="4500"/>
            </a:lvl1pPr>
          </a:lstStyle>
          <a:p>
            <a:r>
              <a:rPr lang="zh-CN" altLang="en-US" dirty="0">
                <a:solidFill>
                  <a:srgbClr val="FFC000"/>
                </a:solidFill>
              </a:rPr>
              <a:t>这部分是</a:t>
            </a:r>
            <a:r>
              <a:rPr lang="en-US" altLang="zh-CN" dirty="0">
                <a:solidFill>
                  <a:srgbClr val="FFC000"/>
                </a:solidFill>
              </a:rPr>
              <a:t>IED</a:t>
            </a:r>
            <a:r>
              <a:rPr lang="zh-CN" altLang="en-US" dirty="0">
                <a:solidFill>
                  <a:srgbClr val="FFC000"/>
                </a:solidFill>
              </a:rPr>
              <a:t>的投标死穴之一，用户越想要这个功能也难选到真正有这个功能的</a:t>
            </a:r>
            <a:r>
              <a:rPr lang="en-US" altLang="zh-CN" dirty="0">
                <a:solidFill>
                  <a:srgbClr val="FFC000"/>
                </a:solidFill>
              </a:rPr>
              <a:t>IED</a:t>
            </a:r>
            <a:r>
              <a:rPr lang="zh-CN" altLang="en-US" dirty="0">
                <a:solidFill>
                  <a:srgbClr val="FFC000"/>
                </a:solidFill>
              </a:rPr>
              <a:t>产品。</a:t>
            </a:r>
            <a:r>
              <a:rPr lang="zh-CN" altLang="en-US" dirty="0">
                <a:solidFill>
                  <a:srgbClr val="FF0000"/>
                </a:solidFill>
              </a:rPr>
              <a:t>因为要用真实有效的产品和无效的产品比成本和价格。</a:t>
            </a:r>
            <a:endParaRPr lang="en-US" altLang="zh-CN" dirty="0">
              <a:solidFill>
                <a:srgbClr val="FF0000"/>
              </a:solidFill>
            </a:endParaRPr>
          </a:p>
          <a:p>
            <a:endParaRPr lang="en-US" altLang="zh-CN" dirty="0">
              <a:solidFill>
                <a:srgbClr val="FFC000"/>
              </a:solidFill>
            </a:endParaRPr>
          </a:p>
          <a:p>
            <a:r>
              <a:rPr lang="zh-CN" altLang="en-US" sz="3200" dirty="0">
                <a:solidFill>
                  <a:srgbClr val="00B0F0"/>
                </a:solidFill>
              </a:rPr>
              <a:t>（因为</a:t>
            </a:r>
            <a:r>
              <a:rPr lang="en-US" altLang="zh-CN" sz="3200" dirty="0">
                <a:solidFill>
                  <a:srgbClr val="00B0F0"/>
                </a:solidFill>
              </a:rPr>
              <a:t>IED</a:t>
            </a:r>
            <a:r>
              <a:rPr lang="zh-CN" altLang="en-US" sz="3200" dirty="0">
                <a:solidFill>
                  <a:srgbClr val="00B0F0"/>
                </a:solidFill>
              </a:rPr>
              <a:t>系统是真实有效的所以成本较高，无效的系统几乎不需要成本，其它系统是否有效可以找各个已建成其它系统的机场核实。）</a:t>
            </a:r>
            <a:endParaRPr sz="3200" dirty="0">
              <a:solidFill>
                <a:srgbClr val="00B0F0"/>
              </a:solidFill>
            </a:endParaRP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 name="广播软件完整配置"/>
          <p:cNvSpPr txBox="1">
            <a:spLocks noGrp="1"/>
          </p:cNvSpPr>
          <p:nvPr>
            <p:ph type="title"/>
          </p:nvPr>
        </p:nvSpPr>
        <p:spPr>
          <a:prstGeom prst="rect">
            <a:avLst/>
          </a:prstGeom>
        </p:spPr>
        <p:txBody>
          <a:bodyPr/>
          <a:lstStyle>
            <a:lvl1pPr>
              <a:defRPr>
                <a:solidFill>
                  <a:schemeClr val="accent1">
                    <a:hueOff val="-137333"/>
                    <a:satOff val="-2150"/>
                    <a:lumOff val="15684"/>
                  </a:schemeClr>
                </a:solidFill>
              </a:defRPr>
            </a:lvl1pPr>
          </a:lstStyle>
          <a:p>
            <a:r>
              <a:t>广播软件完整配置</a:t>
            </a:r>
          </a:p>
        </p:txBody>
      </p:sp>
      <p:sp>
        <p:nvSpPr>
          <p:cNvPr id="303" name="IED GlobalCom 矩阵管理软件（GCK3.0）…"/>
          <p:cNvSpPr txBox="1">
            <a:spLocks noGrp="1"/>
          </p:cNvSpPr>
          <p:nvPr>
            <p:ph type="body" idx="1"/>
          </p:nvPr>
        </p:nvSpPr>
        <p:spPr>
          <a:xfrm>
            <a:off x="4807131" y="3186112"/>
            <a:ext cx="17145216" cy="10109896"/>
          </a:xfrm>
          <a:prstGeom prst="rect">
            <a:avLst/>
          </a:prstGeom>
        </p:spPr>
        <p:txBody>
          <a:bodyPr>
            <a:normAutofit/>
          </a:bodyPr>
          <a:lstStyle/>
          <a:p>
            <a:pPr marL="387898" indent="-387898" defTabSz="509349">
              <a:spcBef>
                <a:spcPts val="3600"/>
              </a:spcBef>
              <a:defRPr sz="3224"/>
            </a:pPr>
            <a:r>
              <a:rPr sz="4000" dirty="0"/>
              <a:t>IED </a:t>
            </a:r>
            <a:r>
              <a:rPr sz="4000" dirty="0" err="1"/>
              <a:t>GlobalCom</a:t>
            </a:r>
            <a:r>
              <a:rPr sz="4000" dirty="0"/>
              <a:t> 矩阵管理软件（GCK3.0）</a:t>
            </a:r>
          </a:p>
          <a:p>
            <a:pPr marL="387898" indent="-387898" defTabSz="509349">
              <a:spcBef>
                <a:spcPts val="3600"/>
              </a:spcBef>
              <a:defRPr sz="3224"/>
            </a:pPr>
            <a:r>
              <a:rPr sz="4000" dirty="0"/>
              <a:t>IED 631 Enterprise </a:t>
            </a:r>
            <a:r>
              <a:rPr sz="4000" dirty="0" err="1"/>
              <a:t>广播系统管理软件</a:t>
            </a:r>
            <a:endParaRPr sz="4000" dirty="0"/>
          </a:p>
          <a:p>
            <a:pPr marL="387898" indent="-387898" defTabSz="509349">
              <a:spcBef>
                <a:spcPts val="3600"/>
              </a:spcBef>
              <a:defRPr sz="3224"/>
            </a:pPr>
            <a:r>
              <a:rPr sz="4000" dirty="0"/>
              <a:t>IED 632 FAS </a:t>
            </a:r>
            <a:r>
              <a:rPr sz="4000" dirty="0" err="1"/>
              <a:t>航班自动播音软件</a:t>
            </a:r>
            <a:r>
              <a:rPr lang="zh-CN" altLang="en-US" sz="4000" dirty="0"/>
              <a:t>和自动广播语音库</a:t>
            </a:r>
            <a:endParaRPr lang="en-US" altLang="zh-CN" sz="4000" dirty="0"/>
          </a:p>
          <a:p>
            <a:pPr marL="387898" indent="-387898" defTabSz="509349">
              <a:spcBef>
                <a:spcPts val="3600"/>
              </a:spcBef>
              <a:defRPr sz="3224"/>
            </a:pPr>
            <a:r>
              <a:rPr lang="en-US" altLang="zh-CN" sz="4000" dirty="0"/>
              <a:t>IED 633  T-CAS TTS</a:t>
            </a:r>
            <a:r>
              <a:rPr lang="zh-CN" altLang="en-US" sz="4000" dirty="0"/>
              <a:t>播音软件</a:t>
            </a:r>
          </a:p>
          <a:p>
            <a:pPr marL="387898" indent="-387898" defTabSz="509349">
              <a:spcBef>
                <a:spcPts val="3600"/>
              </a:spcBef>
              <a:defRPr sz="3224"/>
            </a:pPr>
            <a:r>
              <a:rPr lang="en-US" altLang="zh-CN" sz="4000" dirty="0"/>
              <a:t>IED0650 </a:t>
            </a:r>
            <a:r>
              <a:rPr lang="zh-CN" altLang="en-US" sz="4000" dirty="0"/>
              <a:t>与</a:t>
            </a:r>
            <a:r>
              <a:rPr lang="en-US" altLang="zh-CN" sz="4000" dirty="0"/>
              <a:t>FIDS</a:t>
            </a:r>
            <a:r>
              <a:rPr lang="zh-CN" altLang="en-US" sz="4000" dirty="0"/>
              <a:t>和</a:t>
            </a:r>
            <a:r>
              <a:rPr lang="en-US" altLang="zh-CN" sz="4000" dirty="0"/>
              <a:t>IMF</a:t>
            </a:r>
            <a:r>
              <a:rPr lang="zh-CN" altLang="en-US" sz="4000" dirty="0"/>
              <a:t>（</a:t>
            </a:r>
            <a:r>
              <a:rPr lang="en-US" altLang="zh-CN" sz="4000" dirty="0"/>
              <a:t>IIS</a:t>
            </a:r>
            <a:r>
              <a:rPr lang="zh-CN" altLang="en-US" sz="4000" dirty="0"/>
              <a:t>）的接口</a:t>
            </a:r>
            <a:endParaRPr sz="4000" dirty="0"/>
          </a:p>
          <a:p>
            <a:pPr marL="387898" indent="-387898" defTabSz="509349">
              <a:spcBef>
                <a:spcPts val="3600"/>
              </a:spcBef>
              <a:defRPr sz="3224"/>
            </a:pPr>
            <a:r>
              <a:rPr sz="4000" dirty="0"/>
              <a:t>IED Director </a:t>
            </a:r>
            <a:r>
              <a:rPr sz="4000" dirty="0" err="1"/>
              <a:t>视图软件</a:t>
            </a:r>
            <a:r>
              <a:rPr sz="4000" dirty="0"/>
              <a:t>(</a:t>
            </a:r>
            <a:r>
              <a:rPr sz="4000" dirty="0" err="1"/>
              <a:t>选配</a:t>
            </a:r>
            <a:r>
              <a:rPr sz="4000" dirty="0"/>
              <a:t>）</a:t>
            </a:r>
          </a:p>
          <a:p>
            <a:pPr marL="387898" indent="-387898" defTabSz="509349">
              <a:spcBef>
                <a:spcPts val="3600"/>
              </a:spcBef>
              <a:defRPr sz="3224"/>
            </a:pPr>
            <a:r>
              <a:rPr sz="4000" dirty="0"/>
              <a:t>IED0650-网络监听软件(</a:t>
            </a:r>
            <a:r>
              <a:rPr sz="4000" dirty="0" err="1"/>
              <a:t>选配</a:t>
            </a:r>
            <a:r>
              <a:rPr sz="4000" dirty="0"/>
              <a:t>）</a:t>
            </a:r>
          </a:p>
          <a:p>
            <a:pPr marL="387898" indent="-387898" defTabSz="509349">
              <a:spcBef>
                <a:spcPts val="3600"/>
              </a:spcBef>
              <a:defRPr sz="3224"/>
            </a:pPr>
            <a:r>
              <a:rPr sz="4000" dirty="0" err="1"/>
              <a:t>自动广播服务器支持最新Windows</a:t>
            </a:r>
            <a:r>
              <a:rPr sz="4000" dirty="0"/>
              <a:t> 2016 和 SQL 2016及以上的系统和软件</a:t>
            </a:r>
          </a:p>
        </p:txBody>
      </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像画廊" descr="图像画廊">
            <a:extLst>
              <a:ext uri="{FF2B5EF4-FFF2-40B4-BE49-F238E27FC236}">
                <a16:creationId xmlns:a16="http://schemas.microsoft.com/office/drawing/2014/main" id="{DF3D46E5-E62A-48A8-A65B-4F41F417CA61}"/>
              </a:ext>
            </a:extLst>
          </p:cNvPr>
          <p:cNvPicPr>
            <a:picLocks noChangeAspect="1"/>
          </p:cNvPicPr>
          <p:nvPr/>
        </p:nvPicPr>
        <p:blipFill>
          <a:blip r:embed="rId2"/>
          <a:stretch>
            <a:fillRect/>
          </a:stretch>
        </p:blipFill>
        <p:spPr>
          <a:xfrm>
            <a:off x="6184649" y="8121724"/>
            <a:ext cx="13168063" cy="5594276"/>
          </a:xfrm>
          <a:prstGeom prst="rect">
            <a:avLst/>
          </a:prstGeom>
          <a:ln w="12700">
            <a:miter lim="400000"/>
          </a:ln>
        </p:spPr>
      </p:pic>
      <p:sp>
        <p:nvSpPr>
          <p:cNvPr id="305" name="GCK软件功能"/>
          <p:cNvSpPr txBox="1">
            <a:spLocks noGrp="1"/>
          </p:cNvSpPr>
          <p:nvPr>
            <p:ph type="title"/>
          </p:nvPr>
        </p:nvSpPr>
        <p:spPr>
          <a:xfrm>
            <a:off x="4387453" y="571500"/>
            <a:ext cx="15609094" cy="1946232"/>
          </a:xfrm>
          <a:prstGeom prst="rect">
            <a:avLst/>
          </a:prstGeom>
        </p:spPr>
        <p:txBody>
          <a:bodyPr/>
          <a:lstStyle>
            <a:lvl1pPr>
              <a:defRPr>
                <a:solidFill>
                  <a:schemeClr val="accent1">
                    <a:hueOff val="-137333"/>
                    <a:satOff val="-2150"/>
                    <a:lumOff val="15684"/>
                  </a:schemeClr>
                </a:solidFill>
              </a:defRPr>
            </a:lvl1pPr>
          </a:lstStyle>
          <a:p>
            <a:r>
              <a:rPr dirty="0" err="1"/>
              <a:t>GCK软件功能</a:t>
            </a:r>
            <a:endParaRPr dirty="0"/>
          </a:p>
        </p:txBody>
      </p:sp>
      <p:sp>
        <p:nvSpPr>
          <p:cNvPr id="306" name="矩阵配置，自适应8/16通道自动广播主机…"/>
          <p:cNvSpPr txBox="1">
            <a:spLocks noGrp="1"/>
          </p:cNvSpPr>
          <p:nvPr>
            <p:ph type="body" sz="half" idx="1"/>
          </p:nvPr>
        </p:nvSpPr>
        <p:spPr>
          <a:xfrm>
            <a:off x="2864148" y="2517732"/>
            <a:ext cx="6217221" cy="9137019"/>
          </a:xfrm>
          <a:prstGeom prst="rect">
            <a:avLst/>
          </a:prstGeom>
        </p:spPr>
        <p:txBody>
          <a:bodyPr>
            <a:normAutofit lnSpcReduction="10000"/>
          </a:bodyPr>
          <a:lstStyle/>
          <a:p>
            <a:pPr marL="425436" indent="-425436" defTabSz="558641">
              <a:spcBef>
                <a:spcPts val="4000"/>
              </a:spcBef>
              <a:defRPr sz="3536"/>
            </a:pPr>
            <a:r>
              <a:rPr dirty="0">
                <a:solidFill>
                  <a:srgbClr val="FFC000"/>
                </a:solidFill>
              </a:rPr>
              <a:t>矩阵配置，自适应8/16通道自动广播主机</a:t>
            </a:r>
          </a:p>
          <a:p>
            <a:pPr marL="425436" indent="-425436" defTabSz="558641">
              <a:spcBef>
                <a:spcPts val="4000"/>
              </a:spcBef>
              <a:defRPr sz="3536"/>
            </a:pPr>
            <a:r>
              <a:rPr dirty="0" err="1">
                <a:solidFill>
                  <a:srgbClr val="FFC000"/>
                </a:solidFill>
              </a:rPr>
              <a:t>呼叫站的设置</a:t>
            </a:r>
            <a:endParaRPr dirty="0">
              <a:solidFill>
                <a:srgbClr val="FFC000"/>
              </a:solidFill>
            </a:endParaRPr>
          </a:p>
          <a:p>
            <a:pPr marL="425436" indent="-425436" defTabSz="558641">
              <a:spcBef>
                <a:spcPts val="4000"/>
              </a:spcBef>
              <a:defRPr sz="3536"/>
            </a:pPr>
            <a:r>
              <a:rPr dirty="0" err="1">
                <a:solidFill>
                  <a:srgbClr val="FFC000"/>
                </a:solidFill>
              </a:rPr>
              <a:t>广播区域设置</a:t>
            </a:r>
            <a:endParaRPr dirty="0">
              <a:solidFill>
                <a:srgbClr val="FFC000"/>
              </a:solidFill>
            </a:endParaRPr>
          </a:p>
          <a:p>
            <a:pPr marL="425436" indent="-425436" defTabSz="558641">
              <a:spcBef>
                <a:spcPts val="4000"/>
              </a:spcBef>
              <a:defRPr sz="3536"/>
            </a:pPr>
            <a:r>
              <a:rPr dirty="0" err="1">
                <a:solidFill>
                  <a:srgbClr val="FFC000"/>
                </a:solidFill>
              </a:rPr>
              <a:t>语言的设置</a:t>
            </a:r>
            <a:endParaRPr dirty="0">
              <a:solidFill>
                <a:srgbClr val="FFC000"/>
              </a:solidFill>
            </a:endParaRPr>
          </a:p>
          <a:p>
            <a:pPr marL="425436" indent="-425436" defTabSz="558641">
              <a:spcBef>
                <a:spcPts val="4000"/>
              </a:spcBef>
              <a:defRPr sz="3536"/>
            </a:pPr>
            <a:r>
              <a:rPr dirty="0" err="1">
                <a:solidFill>
                  <a:srgbClr val="FFC000"/>
                </a:solidFill>
              </a:rPr>
              <a:t>语言片段的设置</a:t>
            </a:r>
            <a:endParaRPr dirty="0">
              <a:solidFill>
                <a:srgbClr val="FFC000"/>
              </a:solidFill>
            </a:endParaRPr>
          </a:p>
          <a:p>
            <a:pPr marL="425436" indent="-425436" defTabSz="558641">
              <a:spcBef>
                <a:spcPts val="4000"/>
              </a:spcBef>
              <a:defRPr sz="3536"/>
            </a:pPr>
            <a:r>
              <a:rPr dirty="0" err="1">
                <a:solidFill>
                  <a:srgbClr val="FFC000"/>
                </a:solidFill>
              </a:rPr>
              <a:t>广播群组的设置</a:t>
            </a:r>
            <a:endParaRPr dirty="0">
              <a:solidFill>
                <a:srgbClr val="FFC000"/>
              </a:solidFill>
            </a:endParaRPr>
          </a:p>
          <a:p>
            <a:pPr marL="425436" indent="-425436" defTabSz="558641">
              <a:spcBef>
                <a:spcPts val="4000"/>
              </a:spcBef>
              <a:defRPr sz="3536"/>
            </a:pPr>
            <a:r>
              <a:rPr dirty="0" err="1">
                <a:solidFill>
                  <a:srgbClr val="FFC000"/>
                </a:solidFill>
              </a:rPr>
              <a:t>PDRP信息设置</a:t>
            </a:r>
            <a:endParaRPr dirty="0">
              <a:solidFill>
                <a:srgbClr val="FFC000"/>
              </a:solidFill>
            </a:endParaRPr>
          </a:p>
          <a:p>
            <a:pPr marL="425436" indent="-425436" defTabSz="558641">
              <a:spcBef>
                <a:spcPts val="4000"/>
              </a:spcBef>
              <a:defRPr sz="3536"/>
            </a:pPr>
            <a:r>
              <a:rPr dirty="0">
                <a:solidFill>
                  <a:srgbClr val="FFC000"/>
                </a:solidFill>
              </a:rPr>
              <a:t> </a:t>
            </a:r>
            <a:r>
              <a:rPr dirty="0" err="1">
                <a:solidFill>
                  <a:srgbClr val="FFC000"/>
                </a:solidFill>
              </a:rPr>
              <a:t>FAS模版设置</a:t>
            </a:r>
            <a:endParaRPr dirty="0">
              <a:solidFill>
                <a:srgbClr val="FFC000"/>
              </a:solidFill>
            </a:endParaRPr>
          </a:p>
          <a:p>
            <a:pPr marL="425436" indent="-425436" defTabSz="558641">
              <a:spcBef>
                <a:spcPts val="4000"/>
              </a:spcBef>
              <a:defRPr sz="3536"/>
            </a:pPr>
            <a:r>
              <a:rPr dirty="0" err="1">
                <a:solidFill>
                  <a:srgbClr val="FFC000"/>
                </a:solidFill>
              </a:rPr>
              <a:t>用户管理权限设置</a:t>
            </a:r>
            <a:endParaRPr dirty="0">
              <a:solidFill>
                <a:srgbClr val="FFC000"/>
              </a:solidFill>
            </a:endParaRPr>
          </a:p>
        </p:txBody>
      </p:sp>
      <p:sp>
        <p:nvSpPr>
          <p:cNvPr id="307" name="对在广播系统网络上的设备管理和监视…"/>
          <p:cNvSpPr txBox="1"/>
          <p:nvPr/>
        </p:nvSpPr>
        <p:spPr>
          <a:xfrm>
            <a:off x="16723910" y="2517732"/>
            <a:ext cx="6976437" cy="913701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chor="ctr">
            <a:normAutofit lnSpcReduction="10000"/>
          </a:bodyPr>
          <a:lstStyle/>
          <a:p>
            <a:pPr marL="437949" indent="-437949" algn="l" defTabSz="575071">
              <a:spcBef>
                <a:spcPts val="4100"/>
              </a:spcBef>
              <a:buSzPct val="75000"/>
              <a:buChar char="•"/>
              <a:defRPr sz="3639"/>
            </a:pPr>
            <a:r>
              <a:rPr dirty="0" err="1">
                <a:solidFill>
                  <a:srgbClr val="FFC000"/>
                </a:solidFill>
              </a:rPr>
              <a:t>对在广播系统网络上的设备管理和监视</a:t>
            </a:r>
            <a:endParaRPr dirty="0">
              <a:solidFill>
                <a:srgbClr val="FFC000"/>
              </a:solidFill>
            </a:endParaRPr>
          </a:p>
          <a:p>
            <a:pPr marL="437949" indent="-437949" algn="l" defTabSz="575071">
              <a:spcBef>
                <a:spcPts val="4100"/>
              </a:spcBef>
              <a:buSzPct val="75000"/>
              <a:buChar char="•"/>
              <a:defRPr sz="3639"/>
            </a:pPr>
            <a:r>
              <a:rPr dirty="0" err="1">
                <a:solidFill>
                  <a:srgbClr val="FFC000"/>
                </a:solidFill>
              </a:rPr>
              <a:t>对广播站的功能按钮进行配置</a:t>
            </a:r>
            <a:endParaRPr dirty="0">
              <a:solidFill>
                <a:srgbClr val="FFC000"/>
              </a:solidFill>
            </a:endParaRPr>
          </a:p>
          <a:p>
            <a:pPr marL="437949" indent="-437949" algn="l" defTabSz="575071">
              <a:spcBef>
                <a:spcPts val="4100"/>
              </a:spcBef>
              <a:buSzPct val="75000"/>
              <a:buChar char="•"/>
              <a:defRPr sz="3639"/>
            </a:pPr>
            <a:r>
              <a:rPr dirty="0" err="1">
                <a:solidFill>
                  <a:srgbClr val="FFC000"/>
                </a:solidFill>
              </a:rPr>
              <a:t>广播优先级设置</a:t>
            </a:r>
            <a:endParaRPr dirty="0">
              <a:solidFill>
                <a:srgbClr val="FFC000"/>
              </a:solidFill>
            </a:endParaRPr>
          </a:p>
          <a:p>
            <a:pPr marL="437949" indent="-437949" algn="l" defTabSz="575071">
              <a:spcBef>
                <a:spcPts val="4100"/>
              </a:spcBef>
              <a:buSzPct val="75000"/>
              <a:buChar char="•"/>
              <a:defRPr sz="3639"/>
            </a:pPr>
            <a:r>
              <a:rPr dirty="0" err="1">
                <a:solidFill>
                  <a:srgbClr val="FFC000"/>
                </a:solidFill>
              </a:rPr>
              <a:t>Titan功放系列的设置</a:t>
            </a:r>
            <a:endParaRPr dirty="0">
              <a:solidFill>
                <a:srgbClr val="FFC000"/>
              </a:solidFill>
            </a:endParaRPr>
          </a:p>
          <a:p>
            <a:pPr marL="437949" indent="-437949" algn="l" defTabSz="575071">
              <a:spcBef>
                <a:spcPts val="4100"/>
              </a:spcBef>
              <a:buSzPct val="75000"/>
              <a:buChar char="•"/>
              <a:defRPr sz="3639"/>
            </a:pPr>
            <a:r>
              <a:rPr dirty="0" err="1">
                <a:solidFill>
                  <a:srgbClr val="FFC000"/>
                </a:solidFill>
              </a:rPr>
              <a:t>对广播分区音量进行DSP设置</a:t>
            </a:r>
            <a:endParaRPr dirty="0">
              <a:solidFill>
                <a:srgbClr val="FFC000"/>
              </a:solidFill>
            </a:endParaRPr>
          </a:p>
          <a:p>
            <a:pPr marL="437949" indent="-437949" algn="l" defTabSz="575071">
              <a:spcBef>
                <a:spcPts val="4100"/>
              </a:spcBef>
              <a:buSzPct val="75000"/>
              <a:buChar char="•"/>
              <a:defRPr sz="3639"/>
            </a:pPr>
            <a:r>
              <a:rPr dirty="0" err="1">
                <a:solidFill>
                  <a:srgbClr val="FFC000"/>
                </a:solidFill>
              </a:rPr>
              <a:t>对广播站台，背景广播音量进行设置</a:t>
            </a:r>
            <a:endParaRPr dirty="0">
              <a:solidFill>
                <a:srgbClr val="FFC000"/>
              </a:solidFill>
            </a:endParaRPr>
          </a:p>
          <a:p>
            <a:pPr marL="437949" indent="-437949" algn="l" defTabSz="575071">
              <a:spcBef>
                <a:spcPts val="4100"/>
              </a:spcBef>
              <a:buSzPct val="75000"/>
              <a:buChar char="•"/>
              <a:defRPr sz="3639"/>
            </a:pPr>
            <a:r>
              <a:rPr dirty="0" err="1">
                <a:solidFill>
                  <a:srgbClr val="FFC000"/>
                </a:solidFill>
              </a:rPr>
              <a:t>系统日志查询</a:t>
            </a:r>
            <a:endParaRPr dirty="0">
              <a:solidFill>
                <a:srgbClr val="FFC000"/>
              </a:solidFill>
            </a:endParaRPr>
          </a:p>
          <a:p>
            <a:pPr marL="437949" indent="-437949" algn="l" defTabSz="575071">
              <a:spcBef>
                <a:spcPts val="4100"/>
              </a:spcBef>
              <a:buSzPct val="75000"/>
              <a:buChar char="•"/>
              <a:defRPr sz="3639"/>
            </a:pPr>
            <a:r>
              <a:rPr dirty="0" err="1">
                <a:solidFill>
                  <a:srgbClr val="FFC000"/>
                </a:solidFill>
              </a:rPr>
              <a:t>监视系统报警</a:t>
            </a:r>
            <a:endParaRPr dirty="0">
              <a:solidFill>
                <a:srgbClr val="FFC000"/>
              </a:solidFill>
            </a:endParaRPr>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6F81E62A-1D2B-4665-BB61-068B4B2C107D}"/>
              </a:ext>
            </a:extLst>
          </p:cNvPr>
          <p:cNvPicPr>
            <a:picLocks noChangeAspect="1"/>
          </p:cNvPicPr>
          <p:nvPr/>
        </p:nvPicPr>
        <p:blipFill>
          <a:blip r:embed="rId2"/>
          <a:stretch>
            <a:fillRect/>
          </a:stretch>
        </p:blipFill>
        <p:spPr>
          <a:xfrm>
            <a:off x="239547" y="3783388"/>
            <a:ext cx="10501251" cy="6149223"/>
          </a:xfrm>
          <a:prstGeom prst="rect">
            <a:avLst/>
          </a:prstGeom>
        </p:spPr>
      </p:pic>
      <p:pic>
        <p:nvPicPr>
          <p:cNvPr id="5" name="图片 4">
            <a:extLst>
              <a:ext uri="{FF2B5EF4-FFF2-40B4-BE49-F238E27FC236}">
                <a16:creationId xmlns:a16="http://schemas.microsoft.com/office/drawing/2014/main" id="{CC2321BB-2C01-4EBB-9E04-533E78B1A7C5}"/>
              </a:ext>
            </a:extLst>
          </p:cNvPr>
          <p:cNvPicPr>
            <a:picLocks noChangeAspect="1"/>
          </p:cNvPicPr>
          <p:nvPr/>
        </p:nvPicPr>
        <p:blipFill>
          <a:blip r:embed="rId3"/>
          <a:stretch>
            <a:fillRect/>
          </a:stretch>
        </p:blipFill>
        <p:spPr>
          <a:xfrm>
            <a:off x="11290125" y="1424151"/>
            <a:ext cx="6123235" cy="3673941"/>
          </a:xfrm>
          <a:prstGeom prst="rect">
            <a:avLst/>
          </a:prstGeom>
        </p:spPr>
      </p:pic>
      <p:pic>
        <p:nvPicPr>
          <p:cNvPr id="7" name="图片 6">
            <a:extLst>
              <a:ext uri="{FF2B5EF4-FFF2-40B4-BE49-F238E27FC236}">
                <a16:creationId xmlns:a16="http://schemas.microsoft.com/office/drawing/2014/main" id="{7467A459-ABFC-47C3-98EE-2B9ED9657A0A}"/>
              </a:ext>
            </a:extLst>
          </p:cNvPr>
          <p:cNvPicPr>
            <a:picLocks noChangeAspect="1"/>
          </p:cNvPicPr>
          <p:nvPr/>
        </p:nvPicPr>
        <p:blipFill>
          <a:blip r:embed="rId4"/>
          <a:stretch>
            <a:fillRect/>
          </a:stretch>
        </p:blipFill>
        <p:spPr>
          <a:xfrm>
            <a:off x="11290124" y="5551933"/>
            <a:ext cx="6123235" cy="3660024"/>
          </a:xfrm>
          <a:prstGeom prst="rect">
            <a:avLst/>
          </a:prstGeom>
        </p:spPr>
      </p:pic>
      <p:pic>
        <p:nvPicPr>
          <p:cNvPr id="9" name="图片 8">
            <a:extLst>
              <a:ext uri="{FF2B5EF4-FFF2-40B4-BE49-F238E27FC236}">
                <a16:creationId xmlns:a16="http://schemas.microsoft.com/office/drawing/2014/main" id="{9F6156E0-E53D-41C6-8DBB-D25429D84C5F}"/>
              </a:ext>
            </a:extLst>
          </p:cNvPr>
          <p:cNvPicPr>
            <a:picLocks noChangeAspect="1"/>
          </p:cNvPicPr>
          <p:nvPr/>
        </p:nvPicPr>
        <p:blipFill>
          <a:blip r:embed="rId5"/>
          <a:stretch>
            <a:fillRect/>
          </a:stretch>
        </p:blipFill>
        <p:spPr>
          <a:xfrm>
            <a:off x="17715978" y="1424150"/>
            <a:ext cx="6265635" cy="3673941"/>
          </a:xfrm>
          <a:prstGeom prst="rect">
            <a:avLst/>
          </a:prstGeom>
        </p:spPr>
      </p:pic>
      <p:pic>
        <p:nvPicPr>
          <p:cNvPr id="11" name="图片 10">
            <a:extLst>
              <a:ext uri="{FF2B5EF4-FFF2-40B4-BE49-F238E27FC236}">
                <a16:creationId xmlns:a16="http://schemas.microsoft.com/office/drawing/2014/main" id="{A317245E-2E28-40D2-AAA0-79A15E05AEB1}"/>
              </a:ext>
            </a:extLst>
          </p:cNvPr>
          <p:cNvPicPr>
            <a:picLocks noChangeAspect="1"/>
          </p:cNvPicPr>
          <p:nvPr/>
        </p:nvPicPr>
        <p:blipFill>
          <a:blip r:embed="rId6"/>
          <a:stretch>
            <a:fillRect/>
          </a:stretch>
        </p:blipFill>
        <p:spPr>
          <a:xfrm>
            <a:off x="17728504" y="5551933"/>
            <a:ext cx="6137579" cy="3660024"/>
          </a:xfrm>
          <a:prstGeom prst="rect">
            <a:avLst/>
          </a:prstGeom>
        </p:spPr>
      </p:pic>
      <p:pic>
        <p:nvPicPr>
          <p:cNvPr id="13" name="图片 12">
            <a:extLst>
              <a:ext uri="{FF2B5EF4-FFF2-40B4-BE49-F238E27FC236}">
                <a16:creationId xmlns:a16="http://schemas.microsoft.com/office/drawing/2014/main" id="{1297A011-8B8C-4785-B032-9B846F02FBB5}"/>
              </a:ext>
            </a:extLst>
          </p:cNvPr>
          <p:cNvPicPr>
            <a:picLocks noChangeAspect="1"/>
          </p:cNvPicPr>
          <p:nvPr/>
        </p:nvPicPr>
        <p:blipFill>
          <a:blip r:embed="rId7"/>
          <a:stretch>
            <a:fillRect/>
          </a:stretch>
        </p:blipFill>
        <p:spPr>
          <a:xfrm>
            <a:off x="14104155" y="9785731"/>
            <a:ext cx="6265635" cy="3779500"/>
          </a:xfrm>
          <a:prstGeom prst="rect">
            <a:avLst/>
          </a:prstGeom>
        </p:spPr>
      </p:pic>
      <p:sp>
        <p:nvSpPr>
          <p:cNvPr id="15" name="GCK软件功能">
            <a:extLst>
              <a:ext uri="{FF2B5EF4-FFF2-40B4-BE49-F238E27FC236}">
                <a16:creationId xmlns:a16="http://schemas.microsoft.com/office/drawing/2014/main" id="{37E1C4D5-E564-4738-9A2C-829CB54DE4CC}"/>
              </a:ext>
            </a:extLst>
          </p:cNvPr>
          <p:cNvSpPr txBox="1">
            <a:spLocks noGrp="1"/>
          </p:cNvSpPr>
          <p:nvPr>
            <p:ph type="title"/>
          </p:nvPr>
        </p:nvSpPr>
        <p:spPr>
          <a:xfrm>
            <a:off x="382302" y="584026"/>
            <a:ext cx="10756514" cy="2334538"/>
          </a:xfrm>
          <a:prstGeom prst="rect">
            <a:avLst/>
          </a:prstGeom>
        </p:spPr>
        <p:txBody>
          <a:bodyPr>
            <a:normAutofit/>
          </a:bodyPr>
          <a:lstStyle>
            <a:lvl1pPr>
              <a:defRPr>
                <a:solidFill>
                  <a:schemeClr val="accent1">
                    <a:hueOff val="-137333"/>
                    <a:satOff val="-2150"/>
                    <a:lumOff val="15684"/>
                  </a:schemeClr>
                </a:solidFill>
              </a:defRPr>
            </a:lvl1pPr>
          </a:lstStyle>
          <a:p>
            <a:r>
              <a:rPr lang="zh-CN" altLang="en-US" dirty="0"/>
              <a:t>新版</a:t>
            </a:r>
            <a:r>
              <a:rPr dirty="0" err="1"/>
              <a:t>GCK软件</a:t>
            </a:r>
            <a:endParaRPr dirty="0"/>
          </a:p>
        </p:txBody>
      </p:sp>
    </p:spTree>
    <p:extLst>
      <p:ext uri="{BB962C8B-B14F-4D97-AF65-F5344CB8AC3E}">
        <p14:creationId xmlns:p14="http://schemas.microsoft.com/office/powerpoint/2010/main" val="3126481627"/>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 name="FAS自动广播软件"/>
          <p:cNvSpPr txBox="1">
            <a:spLocks noGrp="1"/>
          </p:cNvSpPr>
          <p:nvPr>
            <p:ph type="title"/>
          </p:nvPr>
        </p:nvSpPr>
        <p:spPr>
          <a:prstGeom prst="rect">
            <a:avLst/>
          </a:prstGeom>
        </p:spPr>
        <p:txBody>
          <a:bodyPr/>
          <a:lstStyle>
            <a:lvl1pPr>
              <a:defRPr>
                <a:solidFill>
                  <a:schemeClr val="accent1">
                    <a:hueOff val="-137333"/>
                    <a:satOff val="-2150"/>
                    <a:lumOff val="15684"/>
                  </a:schemeClr>
                </a:solidFill>
              </a:defRPr>
            </a:lvl1pPr>
          </a:lstStyle>
          <a:p>
            <a:r>
              <a:t>FAS自动广播软件</a:t>
            </a:r>
          </a:p>
        </p:txBody>
      </p:sp>
      <p:sp>
        <p:nvSpPr>
          <p:cNvPr id="312" name="正文"/>
          <p:cNvSpPr txBox="1">
            <a:spLocks noGrp="1"/>
          </p:cNvSpPr>
          <p:nvPr>
            <p:ph type="body" idx="1"/>
          </p:nvPr>
        </p:nvSpPr>
        <p:spPr>
          <a:prstGeom prst="rect">
            <a:avLst/>
          </a:prstGeom>
        </p:spPr>
        <p:txBody>
          <a:bodyPr/>
          <a:lstStyle/>
          <a:p>
            <a:endParaRPr/>
          </a:p>
        </p:txBody>
      </p:sp>
      <p:pic>
        <p:nvPicPr>
          <p:cNvPr id="313" name="prizm.jpg" descr="prizm.jpg"/>
          <p:cNvPicPr>
            <a:picLocks noChangeAspect="1"/>
          </p:cNvPicPr>
          <p:nvPr/>
        </p:nvPicPr>
        <p:blipFill>
          <a:blip r:embed="rId2"/>
          <a:stretch>
            <a:fillRect/>
          </a:stretch>
        </p:blipFill>
        <p:spPr>
          <a:xfrm>
            <a:off x="3428107" y="3535579"/>
            <a:ext cx="18332333" cy="9925429"/>
          </a:xfrm>
          <a:prstGeom prst="rect">
            <a:avLst/>
          </a:prstGeom>
          <a:ln w="12700">
            <a:miter lim="400000"/>
          </a:ln>
        </p:spPr>
      </p:pic>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 name="FAS自动广播软件"/>
          <p:cNvSpPr txBox="1">
            <a:spLocks noGrp="1"/>
          </p:cNvSpPr>
          <p:nvPr>
            <p:ph type="title"/>
          </p:nvPr>
        </p:nvSpPr>
        <p:spPr>
          <a:prstGeom prst="rect">
            <a:avLst/>
          </a:prstGeom>
        </p:spPr>
        <p:txBody>
          <a:bodyPr/>
          <a:lstStyle>
            <a:lvl1pPr>
              <a:defRPr>
                <a:solidFill>
                  <a:schemeClr val="accent1">
                    <a:hueOff val="-137333"/>
                    <a:satOff val="-2150"/>
                    <a:lumOff val="15684"/>
                  </a:schemeClr>
                </a:solidFill>
              </a:defRPr>
            </a:lvl1pPr>
          </a:lstStyle>
          <a:p>
            <a:r>
              <a:rPr dirty="0" err="1"/>
              <a:t>FAS自动广播软件</a:t>
            </a:r>
            <a:endParaRPr dirty="0"/>
          </a:p>
        </p:txBody>
      </p:sp>
      <p:sp>
        <p:nvSpPr>
          <p:cNvPr id="316" name="航班广播系统（FAS）基于机场集成系统的航班信息，将预先录制的声音片段根据规则自动组合成广播。广播内容包括：提前登机、登机、最后通知、到达、行李通知、登机口更改、延误航班以及延误行李等机场运营所需广播。具体功能包括："/>
          <p:cNvSpPr txBox="1"/>
          <p:nvPr/>
        </p:nvSpPr>
        <p:spPr>
          <a:xfrm>
            <a:off x="1564677" y="3605212"/>
            <a:ext cx="21254646" cy="25431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chor="ctr">
            <a:spAutoFit/>
          </a:bodyPr>
          <a:lstStyle>
            <a:lvl1pPr algn="l">
              <a:defRPr sz="4500"/>
            </a:lvl1pPr>
          </a:lstStyle>
          <a:p>
            <a:r>
              <a:rPr dirty="0"/>
              <a:t>航班广播系统（FAS）基于机场集成系统的航班信息，将预先录制的声音片段根据规则自动组合成广播。广播内容包括：提前登机、登机、最后通知、到达、行李通知、登机口更改、延误航班以及延误行李等机场运营所需广播。具体功能包括：</a:t>
            </a:r>
          </a:p>
        </p:txBody>
      </p:sp>
      <p:sp>
        <p:nvSpPr>
          <p:cNvPr id="317" name="系统设置…"/>
          <p:cNvSpPr txBox="1"/>
          <p:nvPr/>
        </p:nvSpPr>
        <p:spPr>
          <a:xfrm>
            <a:off x="4245800" y="7421562"/>
            <a:ext cx="5858063" cy="63404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71437" tIns="71437" rIns="71437" bIns="71437" anchor="ctr">
            <a:spAutoFit/>
          </a:bodyPr>
          <a:lstStyle/>
          <a:p>
            <a:pPr marL="481263" indent="-481263" algn="l">
              <a:buSzPct val="75000"/>
              <a:buChar char="•"/>
              <a:defRPr sz="4000"/>
            </a:pPr>
            <a:r>
              <a:t>系统设置</a:t>
            </a:r>
          </a:p>
          <a:p>
            <a:pPr marL="481263" indent="-481263" algn="l">
              <a:buSzPct val="75000"/>
              <a:buChar char="•"/>
              <a:defRPr sz="4000"/>
            </a:pPr>
            <a:r>
              <a:t>权限设置</a:t>
            </a:r>
          </a:p>
          <a:p>
            <a:pPr marL="481263" indent="-481263" algn="l">
              <a:buSzPct val="75000"/>
              <a:buChar char="•"/>
              <a:defRPr sz="4000"/>
            </a:pPr>
            <a:r>
              <a:t>数据库维护功能</a:t>
            </a:r>
          </a:p>
          <a:p>
            <a:pPr marL="481263" indent="-481263" algn="l">
              <a:buSzPct val="75000"/>
              <a:buChar char="•"/>
              <a:defRPr sz="4000"/>
            </a:pPr>
            <a:r>
              <a:t>查询检索功能</a:t>
            </a:r>
          </a:p>
          <a:p>
            <a:pPr marL="481263" indent="-481263" algn="l">
              <a:buSzPct val="75000"/>
              <a:buChar char="•"/>
              <a:defRPr sz="4000"/>
            </a:pPr>
            <a:r>
              <a:t>接口功能</a:t>
            </a:r>
          </a:p>
          <a:p>
            <a:pPr marL="481263" indent="-481263" algn="l">
              <a:buSzPct val="75000"/>
              <a:buChar char="•"/>
              <a:defRPr sz="4000"/>
            </a:pPr>
            <a:r>
              <a:t>自动与半自动广播功能</a:t>
            </a:r>
          </a:p>
          <a:p>
            <a:pPr marL="481263" indent="-481263" algn="l">
              <a:buSzPct val="75000"/>
              <a:buChar char="•"/>
              <a:defRPr sz="4000"/>
            </a:pPr>
            <a:r>
              <a:t>航班广播系统配置</a:t>
            </a:r>
          </a:p>
          <a:p>
            <a:pPr marL="481263" indent="-481263" algn="l">
              <a:buSzPct val="75000"/>
              <a:buChar char="•"/>
              <a:defRPr sz="4000"/>
            </a:pPr>
            <a:endParaRPr/>
          </a:p>
        </p:txBody>
      </p:sp>
      <p:sp>
        <p:nvSpPr>
          <p:cNvPr id="318" name="日志管理…"/>
          <p:cNvSpPr txBox="1"/>
          <p:nvPr/>
        </p:nvSpPr>
        <p:spPr>
          <a:xfrm>
            <a:off x="13923200" y="7370762"/>
            <a:ext cx="7382063" cy="64420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71437" tIns="71437" rIns="71437" bIns="71437" anchor="ctr">
            <a:spAutoFit/>
          </a:bodyPr>
          <a:lstStyle/>
          <a:p>
            <a:pPr marL="481263" indent="-481263" algn="l">
              <a:buSzPct val="75000"/>
              <a:buChar char="•"/>
              <a:defRPr sz="4000"/>
            </a:pPr>
            <a:r>
              <a:t>日志管理</a:t>
            </a:r>
          </a:p>
          <a:p>
            <a:pPr marL="481263" indent="-481263" algn="l">
              <a:buSzPct val="75000"/>
              <a:buChar char="•"/>
              <a:defRPr sz="4000"/>
            </a:pPr>
            <a:r>
              <a:t>航班广播句型 </a:t>
            </a:r>
          </a:p>
          <a:p>
            <a:pPr marL="481263" indent="-481263" algn="l">
              <a:buSzPct val="75000"/>
              <a:buChar char="•"/>
              <a:defRPr sz="4000"/>
            </a:pPr>
            <a:r>
              <a:t>例行广播</a:t>
            </a:r>
          </a:p>
          <a:p>
            <a:pPr marL="481263" indent="-481263" algn="l">
              <a:buSzPct val="75000"/>
              <a:buChar char="•"/>
              <a:defRPr sz="4000"/>
            </a:pPr>
            <a:r>
              <a:t>对广播站的功能按钮进行配置</a:t>
            </a:r>
          </a:p>
          <a:p>
            <a:pPr marL="481263" indent="-481263" algn="l">
              <a:buSzPct val="75000"/>
              <a:buChar char="•"/>
              <a:defRPr sz="4000"/>
            </a:pPr>
            <a:r>
              <a:t>语音库管理</a:t>
            </a:r>
          </a:p>
          <a:p>
            <a:pPr marL="481263" indent="-481263" algn="l">
              <a:buSzPct val="75000"/>
              <a:buChar char="•"/>
              <a:defRPr sz="4000"/>
            </a:pPr>
            <a:r>
              <a:t>用户设置</a:t>
            </a:r>
          </a:p>
          <a:p>
            <a:pPr marL="481263" indent="-481263" algn="l">
              <a:buSzPct val="75000"/>
              <a:buChar char="•"/>
              <a:defRPr sz="4000"/>
            </a:pPr>
            <a:r>
              <a:t>广播类型设置</a:t>
            </a:r>
          </a:p>
          <a:p>
            <a:pPr marL="481263" indent="-481263" algn="l">
              <a:buSzPct val="75000"/>
              <a:buChar char="•"/>
              <a:defRPr sz="4000"/>
            </a:pPr>
            <a:r>
              <a:t>统计功能</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IED介绍…"/>
          <p:cNvSpPr txBox="1">
            <a:spLocks noGrp="1"/>
          </p:cNvSpPr>
          <p:nvPr>
            <p:ph type="title"/>
          </p:nvPr>
        </p:nvSpPr>
        <p:spPr>
          <a:xfrm>
            <a:off x="8340442" y="732233"/>
            <a:ext cx="8173269" cy="3164663"/>
          </a:xfrm>
          <a:prstGeom prst="rect">
            <a:avLst/>
          </a:prstGeom>
        </p:spPr>
        <p:txBody>
          <a:bodyPr/>
          <a:lstStyle/>
          <a:p>
            <a:pPr>
              <a:defRPr>
                <a:solidFill>
                  <a:schemeClr val="accent1">
                    <a:hueOff val="-137333"/>
                    <a:satOff val="-2150"/>
                    <a:lumOff val="15684"/>
                  </a:schemeClr>
                </a:solidFill>
              </a:defRPr>
            </a:pPr>
            <a:r>
              <a:rPr dirty="0" err="1"/>
              <a:t>IED介绍</a:t>
            </a:r>
            <a:endParaRPr dirty="0"/>
          </a:p>
          <a:p>
            <a:pPr>
              <a:defRPr sz="4000">
                <a:solidFill>
                  <a:schemeClr val="accent1">
                    <a:hueOff val="-137333"/>
                    <a:satOff val="-2150"/>
                    <a:lumOff val="15684"/>
                  </a:schemeClr>
                </a:solidFill>
                <a:latin typeface="PingFang SC Regular"/>
                <a:ea typeface="PingFang SC Regular"/>
                <a:cs typeface="PingFang SC Regular"/>
                <a:sym typeface="PingFang SC Regular"/>
              </a:defRPr>
            </a:pPr>
            <a:r>
              <a:rPr dirty="0"/>
              <a:t>Innovative Electronic Designs</a:t>
            </a:r>
          </a:p>
        </p:txBody>
      </p:sp>
      <p:sp>
        <p:nvSpPr>
          <p:cNvPr id="133" name="唯一提供全套原厂数字广播系统…"/>
          <p:cNvSpPr/>
          <p:nvPr/>
        </p:nvSpPr>
        <p:spPr>
          <a:xfrm>
            <a:off x="5127625" y="5063131"/>
            <a:ext cx="3896212" cy="2171684"/>
          </a:xfrm>
          <a:prstGeom prst="roundRect">
            <a:avLst>
              <a:gd name="adj" fmla="val 8772"/>
            </a:avLst>
          </a:prstGeom>
          <a:gradFill>
            <a:gsLst>
              <a:gs pos="0">
                <a:schemeClr val="accent1"/>
              </a:gs>
              <a:gs pos="100000">
                <a:schemeClr val="accent1">
                  <a:hueOff val="321133"/>
                  <a:satOff val="-12043"/>
                  <a:lumOff val="-7113"/>
                </a:schemeClr>
              </a:gs>
            </a:gsLst>
            <a:lin ang="5400000"/>
          </a:gradFill>
          <a:ln w="12700">
            <a:miter lim="400000"/>
          </a:ln>
          <a:effectLst>
            <a:outerShdw blurRad="101600" dir="18900000" rotWithShape="0">
              <a:srgbClr val="000000">
                <a:alpha val="80000"/>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chor="ctr"/>
          <a:lstStyle/>
          <a:p>
            <a:pPr>
              <a:defRPr sz="3200">
                <a:effectLst>
                  <a:outerShdw blurRad="25400" dist="23998" dir="2700000" rotWithShape="0">
                    <a:srgbClr val="000000">
                      <a:alpha val="31034"/>
                    </a:srgbClr>
                  </a:outerShdw>
                </a:effectLst>
              </a:defRPr>
            </a:pPr>
            <a:r>
              <a:t>唯一提供全套原厂数字广播系统</a:t>
            </a:r>
          </a:p>
          <a:p>
            <a:pPr>
              <a:defRPr sz="3200">
                <a:effectLst>
                  <a:outerShdw blurRad="25400" dist="23998" dir="2700000" rotWithShape="0">
                    <a:srgbClr val="000000">
                      <a:alpha val="31034"/>
                    </a:srgbClr>
                  </a:outerShdw>
                </a:effectLst>
              </a:defRPr>
            </a:pPr>
            <a:r>
              <a:rPr>
                <a:solidFill>
                  <a:schemeClr val="accent6">
                    <a:hueOff val="105381"/>
                    <a:satOff val="14341"/>
                    <a:lumOff val="10801"/>
                  </a:schemeClr>
                </a:solidFill>
              </a:rPr>
              <a:t>软硬件解决方案</a:t>
            </a:r>
          </a:p>
        </p:txBody>
      </p:sp>
      <p:sp>
        <p:nvSpPr>
          <p:cNvPr id="134" name="IED广播系统是全球…"/>
          <p:cNvSpPr/>
          <p:nvPr/>
        </p:nvSpPr>
        <p:spPr>
          <a:xfrm>
            <a:off x="10336948" y="5063131"/>
            <a:ext cx="4180258" cy="2171684"/>
          </a:xfrm>
          <a:prstGeom prst="roundRect">
            <a:avLst>
              <a:gd name="adj" fmla="val 8772"/>
            </a:avLst>
          </a:prstGeom>
          <a:gradFill>
            <a:gsLst>
              <a:gs pos="0">
                <a:schemeClr val="accent1"/>
              </a:gs>
              <a:gs pos="100000">
                <a:schemeClr val="accent1">
                  <a:hueOff val="321133"/>
                  <a:satOff val="-12043"/>
                  <a:lumOff val="-7113"/>
                </a:schemeClr>
              </a:gs>
            </a:gsLst>
            <a:lin ang="5400000"/>
          </a:gradFill>
          <a:ln w="12700">
            <a:miter lim="400000"/>
          </a:ln>
          <a:effectLst>
            <a:outerShdw blurRad="101600" dir="18900000" rotWithShape="0">
              <a:srgbClr val="000000">
                <a:alpha val="80000"/>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chor="ctr"/>
          <a:lstStyle/>
          <a:p>
            <a:pPr>
              <a:defRPr sz="3200">
                <a:effectLst>
                  <a:outerShdw blurRad="25400" dist="23998" dir="2700000" rotWithShape="0">
                    <a:srgbClr val="000000">
                      <a:alpha val="31034"/>
                    </a:srgbClr>
                  </a:outerShdw>
                </a:effectLst>
              </a:defRPr>
            </a:pPr>
            <a:r>
              <a:t>IED广播系统是全球</a:t>
            </a:r>
          </a:p>
          <a:p>
            <a:pPr>
              <a:defRPr sz="3200">
                <a:solidFill>
                  <a:schemeClr val="accent6">
                    <a:hueOff val="105381"/>
                    <a:satOff val="14341"/>
                    <a:lumOff val="10801"/>
                  </a:schemeClr>
                </a:solidFill>
                <a:effectLst>
                  <a:outerShdw blurRad="25400" dist="23998" dir="2700000" rotWithShape="0">
                    <a:srgbClr val="000000">
                      <a:alpha val="31034"/>
                    </a:srgbClr>
                  </a:outerShdw>
                </a:effectLst>
              </a:defRPr>
            </a:pPr>
            <a:r>
              <a:t>唯一机场专用</a:t>
            </a:r>
            <a:endParaRPr>
              <a:solidFill>
                <a:schemeClr val="accent5">
                  <a:hueOff val="100859"/>
                  <a:satOff val="-13629"/>
                  <a:lumOff val="23879"/>
                </a:schemeClr>
              </a:solidFill>
            </a:endParaRPr>
          </a:p>
          <a:p>
            <a:pPr>
              <a:defRPr sz="3200">
                <a:effectLst>
                  <a:outerShdw blurRad="25400" dist="23998" dir="2700000" rotWithShape="0">
                    <a:srgbClr val="000000">
                      <a:alpha val="31034"/>
                    </a:srgbClr>
                  </a:outerShdw>
                </a:effectLst>
              </a:defRPr>
            </a:pPr>
            <a:r>
              <a:t>的公共广播系统</a:t>
            </a:r>
          </a:p>
        </p:txBody>
      </p:sp>
      <p:sp>
        <p:nvSpPr>
          <p:cNvPr id="135" name="IED系统采用…"/>
          <p:cNvSpPr/>
          <p:nvPr/>
        </p:nvSpPr>
        <p:spPr>
          <a:xfrm>
            <a:off x="15546272" y="5063131"/>
            <a:ext cx="3896213" cy="2171684"/>
          </a:xfrm>
          <a:prstGeom prst="roundRect">
            <a:avLst>
              <a:gd name="adj" fmla="val 8772"/>
            </a:avLst>
          </a:prstGeom>
          <a:gradFill>
            <a:gsLst>
              <a:gs pos="0">
                <a:schemeClr val="accent1"/>
              </a:gs>
              <a:gs pos="100000">
                <a:schemeClr val="accent1">
                  <a:hueOff val="321133"/>
                  <a:satOff val="-12043"/>
                  <a:lumOff val="-7113"/>
                </a:schemeClr>
              </a:gs>
            </a:gsLst>
            <a:lin ang="5400000"/>
          </a:gradFill>
          <a:ln w="12700">
            <a:miter lim="400000"/>
          </a:ln>
          <a:effectLst>
            <a:outerShdw blurRad="101600" dir="18900000" rotWithShape="0">
              <a:srgbClr val="000000">
                <a:alpha val="80000"/>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chor="ctr"/>
          <a:lstStyle/>
          <a:p>
            <a:pPr lvl="2">
              <a:defRPr sz="3200">
                <a:effectLst>
                  <a:outerShdw blurRad="25400" dist="23998" dir="2700000" rotWithShape="0">
                    <a:srgbClr val="000000">
                      <a:alpha val="31034"/>
                    </a:srgbClr>
                  </a:outerShdw>
                </a:effectLst>
              </a:defRPr>
            </a:pPr>
            <a:r>
              <a:t>IED系统采用</a:t>
            </a:r>
          </a:p>
          <a:p>
            <a:pPr>
              <a:defRPr sz="3200">
                <a:solidFill>
                  <a:schemeClr val="accent6">
                    <a:hueOff val="105381"/>
                    <a:satOff val="14341"/>
                    <a:lumOff val="10801"/>
                  </a:schemeClr>
                </a:solidFill>
                <a:effectLst>
                  <a:outerShdw blurRad="25400" dist="23998" dir="2700000" rotWithShape="0">
                    <a:srgbClr val="000000">
                      <a:alpha val="31034"/>
                    </a:srgbClr>
                  </a:outerShdw>
                </a:effectLst>
              </a:defRPr>
            </a:pPr>
            <a:r>
              <a:t>全动态数字音频路由</a:t>
            </a:r>
          </a:p>
          <a:p>
            <a:pPr>
              <a:defRPr sz="3200">
                <a:effectLst>
                  <a:outerShdw blurRad="25400" dist="23998" dir="2700000" rotWithShape="0">
                    <a:srgbClr val="000000">
                      <a:alpha val="31034"/>
                    </a:srgbClr>
                  </a:outerShdw>
                </a:effectLst>
              </a:defRPr>
            </a:pPr>
            <a:r>
              <a:t>的解决方案。</a:t>
            </a:r>
          </a:p>
        </p:txBody>
      </p:sp>
      <p:sp>
        <p:nvSpPr>
          <p:cNvPr id="136" name="IED位于美国肯塔基州北部的路易斯维尔市（研发中心）"/>
          <p:cNvSpPr txBox="1"/>
          <p:nvPr/>
        </p:nvSpPr>
        <p:spPr>
          <a:xfrm>
            <a:off x="5044567" y="8401050"/>
            <a:ext cx="9532366" cy="6762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71437" tIns="71437" rIns="71437" bIns="71437" anchor="ctr">
            <a:spAutoFit/>
          </a:bodyPr>
          <a:lstStyle/>
          <a:p>
            <a:pPr lvl="2">
              <a:defRPr sz="3000">
                <a:effectLst>
                  <a:outerShdw blurRad="25400" dist="23998" dir="2700000" rotWithShape="0">
                    <a:srgbClr val="000000">
                      <a:alpha val="31034"/>
                    </a:srgbClr>
                  </a:outerShdw>
                </a:effectLst>
              </a:defRPr>
            </a:pPr>
            <a:r>
              <a:rPr dirty="0" err="1"/>
              <a:t>IED位于美国肯塔基州北部的路易斯维尔市（研发中心</a:t>
            </a:r>
            <a:r>
              <a:rPr dirty="0"/>
              <a:t>）</a:t>
            </a:r>
          </a:p>
        </p:txBody>
      </p:sp>
      <p:sp>
        <p:nvSpPr>
          <p:cNvPr id="137" name="IED的所有产品均在美国本土(凤凰城)生产和测试"/>
          <p:cNvSpPr txBox="1"/>
          <p:nvPr/>
        </p:nvSpPr>
        <p:spPr>
          <a:xfrm>
            <a:off x="4949126" y="9357475"/>
            <a:ext cx="12142747" cy="6059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71437" tIns="71437" rIns="71437" bIns="71437" anchor="ctr">
            <a:spAutoFit/>
          </a:bodyPr>
          <a:lstStyle/>
          <a:p>
            <a:pPr lvl="2">
              <a:defRPr sz="3000">
                <a:effectLst>
                  <a:outerShdw blurRad="25400" dist="23998" dir="2700000" rotWithShape="0">
                    <a:srgbClr val="000000">
                      <a:alpha val="31034"/>
                    </a:srgbClr>
                  </a:outerShdw>
                </a:effectLst>
              </a:defRPr>
            </a:pPr>
            <a:r>
              <a:rPr dirty="0" err="1"/>
              <a:t>IED的所有产品均在美国本土</a:t>
            </a:r>
            <a:r>
              <a:rPr dirty="0"/>
              <a:t>(</a:t>
            </a:r>
            <a:r>
              <a:rPr lang="zh-CN" altLang="en-US" dirty="0"/>
              <a:t>路易斯维尔、</a:t>
            </a:r>
            <a:r>
              <a:rPr dirty="0" err="1"/>
              <a:t>凤凰城</a:t>
            </a:r>
            <a:r>
              <a:rPr lang="zh-CN" altLang="en-US" dirty="0"/>
              <a:t>、达拉斯</a:t>
            </a:r>
            <a:r>
              <a:rPr dirty="0"/>
              <a:t>)</a:t>
            </a:r>
            <a:r>
              <a:rPr dirty="0" err="1"/>
              <a:t>生产和测试</a:t>
            </a:r>
            <a:endParaRPr dirty="0"/>
          </a:p>
        </p:txBody>
      </p:sp>
      <p:sp>
        <p:nvSpPr>
          <p:cNvPr id="138" name="Atlas 喇叭厂商并购了IED公司，因而有了更丰富的产品线"/>
          <p:cNvSpPr txBox="1"/>
          <p:nvPr/>
        </p:nvSpPr>
        <p:spPr>
          <a:xfrm>
            <a:off x="5044567" y="10287290"/>
            <a:ext cx="10885992" cy="6059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71437" tIns="71437" rIns="71437" bIns="71437" anchor="ctr">
            <a:spAutoFit/>
          </a:bodyPr>
          <a:lstStyle/>
          <a:p>
            <a:pPr lvl="2">
              <a:defRPr sz="3000">
                <a:effectLst>
                  <a:outerShdw blurRad="25400" dist="23998" dir="2700000" rotWithShape="0">
                    <a:srgbClr val="000000">
                      <a:alpha val="31034"/>
                    </a:srgbClr>
                  </a:outerShdw>
                </a:effectLst>
              </a:defRPr>
            </a:pPr>
            <a:r>
              <a:rPr dirty="0"/>
              <a:t>Atlas </a:t>
            </a:r>
            <a:r>
              <a:rPr dirty="0" err="1"/>
              <a:t>喇叭厂商并购了IED公司，因而有了更丰富的</a:t>
            </a:r>
            <a:r>
              <a:rPr lang="zh-CN" altLang="en-US" dirty="0"/>
              <a:t>扬声器</a:t>
            </a:r>
            <a:r>
              <a:rPr dirty="0" err="1"/>
              <a:t>产品线</a:t>
            </a:r>
            <a:endParaRPr dirty="0"/>
          </a:p>
        </p:txBody>
      </p:sp>
      <p:sp>
        <p:nvSpPr>
          <p:cNvPr id="9" name="Atlas 喇叭厂商并购了IED公司，因而有了更丰富的产品线">
            <a:extLst>
              <a:ext uri="{FF2B5EF4-FFF2-40B4-BE49-F238E27FC236}">
                <a16:creationId xmlns:a16="http://schemas.microsoft.com/office/drawing/2014/main" id="{00B470D8-B466-48EC-AB9E-A9DD69E7A310}"/>
              </a:ext>
            </a:extLst>
          </p:cNvPr>
          <p:cNvSpPr txBox="1"/>
          <p:nvPr/>
        </p:nvSpPr>
        <p:spPr>
          <a:xfrm>
            <a:off x="4949126" y="11217105"/>
            <a:ext cx="9908161" cy="6059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71437" tIns="71437" rIns="71437" bIns="71437" anchor="ctr">
            <a:spAutoFit/>
          </a:bodyPr>
          <a:lstStyle/>
          <a:p>
            <a:pPr lvl="2">
              <a:defRPr sz="3000">
                <a:effectLst>
                  <a:outerShdw blurRad="25400" dist="23998" dir="2700000" rotWithShape="0">
                    <a:srgbClr val="000000">
                      <a:alpha val="31034"/>
                    </a:srgbClr>
                  </a:outerShdw>
                </a:effectLst>
              </a:defRPr>
            </a:pPr>
            <a:r>
              <a:rPr lang="zh-CN" altLang="en-US" dirty="0"/>
              <a:t>更多内容请参考</a:t>
            </a:r>
            <a:r>
              <a:rPr lang="en-US" altLang="zh-CN" dirty="0" err="1"/>
              <a:t>AtlasIED</a:t>
            </a:r>
            <a:r>
              <a:rPr lang="zh-CN" altLang="en-US" dirty="0"/>
              <a:t>的官方网站： </a:t>
            </a:r>
            <a:r>
              <a:rPr lang="en-US" altLang="zh-CN" dirty="0">
                <a:hlinkClick r:id="rId2"/>
              </a:rPr>
              <a:t>www.AtlasIED.com</a:t>
            </a:r>
            <a:r>
              <a:rPr lang="en-US" altLang="zh-CN" dirty="0"/>
              <a:t> </a:t>
            </a:r>
            <a:endParaRPr dirty="0"/>
          </a:p>
        </p:txBody>
      </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 name="TCAS文本转语音广播软件"/>
          <p:cNvSpPr txBox="1">
            <a:spLocks noGrp="1"/>
          </p:cNvSpPr>
          <p:nvPr>
            <p:ph type="title"/>
          </p:nvPr>
        </p:nvSpPr>
        <p:spPr>
          <a:prstGeom prst="rect">
            <a:avLst/>
          </a:prstGeom>
        </p:spPr>
        <p:txBody>
          <a:bodyPr/>
          <a:lstStyle>
            <a:lvl1pPr defTabSz="772239">
              <a:defRPr sz="10528">
                <a:solidFill>
                  <a:schemeClr val="accent1">
                    <a:hueOff val="-137333"/>
                    <a:satOff val="-2150"/>
                    <a:lumOff val="15684"/>
                  </a:schemeClr>
                </a:solidFill>
              </a:defRPr>
            </a:lvl1pPr>
          </a:lstStyle>
          <a:p>
            <a:r>
              <a:t>TCAS文本转语音广播软件</a:t>
            </a:r>
          </a:p>
        </p:txBody>
      </p:sp>
      <p:pic>
        <p:nvPicPr>
          <p:cNvPr id="321" name="图像" descr="图像"/>
          <p:cNvPicPr>
            <a:picLocks noChangeAspect="1"/>
          </p:cNvPicPr>
          <p:nvPr/>
        </p:nvPicPr>
        <p:blipFill>
          <a:blip r:embed="rId2"/>
          <a:stretch>
            <a:fillRect/>
          </a:stretch>
        </p:blipFill>
        <p:spPr>
          <a:xfrm>
            <a:off x="4267200" y="3492500"/>
            <a:ext cx="15849600" cy="9931400"/>
          </a:xfrm>
          <a:prstGeom prst="rect">
            <a:avLst/>
          </a:prstGeom>
          <a:ln w="12700">
            <a:miter lim="400000"/>
          </a:ln>
        </p:spPr>
      </p:pic>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 name="监听、消防控制、背景音乐控制软件"/>
          <p:cNvSpPr txBox="1">
            <a:spLocks noGrp="1"/>
          </p:cNvSpPr>
          <p:nvPr>
            <p:ph type="title"/>
          </p:nvPr>
        </p:nvSpPr>
        <p:spPr>
          <a:xfrm>
            <a:off x="3553767" y="190500"/>
            <a:ext cx="17276466" cy="2982516"/>
          </a:xfrm>
          <a:prstGeom prst="rect">
            <a:avLst/>
          </a:prstGeom>
        </p:spPr>
        <p:txBody>
          <a:bodyPr/>
          <a:lstStyle>
            <a:lvl1pPr defTabSz="616148">
              <a:defRPr sz="8400">
                <a:solidFill>
                  <a:schemeClr val="accent1">
                    <a:hueOff val="-137333"/>
                    <a:satOff val="-2150"/>
                    <a:lumOff val="15684"/>
                  </a:schemeClr>
                </a:solidFill>
              </a:defRPr>
            </a:lvl1pPr>
          </a:lstStyle>
          <a:p>
            <a:r>
              <a:t>监听、消防控制、背景音乐控制软件</a:t>
            </a:r>
          </a:p>
        </p:txBody>
      </p:sp>
      <p:pic>
        <p:nvPicPr>
          <p:cNvPr id="324" name="图像" descr="图像"/>
          <p:cNvPicPr>
            <a:picLocks noChangeAspect="1"/>
          </p:cNvPicPr>
          <p:nvPr/>
        </p:nvPicPr>
        <p:blipFill>
          <a:blip r:embed="rId2"/>
          <a:stretch>
            <a:fillRect/>
          </a:stretch>
        </p:blipFill>
        <p:spPr>
          <a:xfrm>
            <a:off x="4241800" y="3568700"/>
            <a:ext cx="15900400" cy="9220200"/>
          </a:xfrm>
          <a:prstGeom prst="rect">
            <a:avLst/>
          </a:prstGeom>
          <a:ln w="12700">
            <a:miter lim="400000"/>
          </a:ln>
        </p:spPr>
      </p:pic>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 name="IED Director视图软件的广泛使用"/>
          <p:cNvSpPr txBox="1">
            <a:spLocks noGrp="1"/>
          </p:cNvSpPr>
          <p:nvPr>
            <p:ph type="title"/>
          </p:nvPr>
        </p:nvSpPr>
        <p:spPr>
          <a:xfrm>
            <a:off x="3553767" y="190500"/>
            <a:ext cx="17276466" cy="2982516"/>
          </a:xfrm>
          <a:prstGeom prst="rect">
            <a:avLst/>
          </a:prstGeom>
        </p:spPr>
        <p:txBody>
          <a:bodyPr/>
          <a:lstStyle>
            <a:lvl1pPr defTabSz="681870">
              <a:defRPr sz="9296">
                <a:solidFill>
                  <a:schemeClr val="accent1">
                    <a:hueOff val="-137333"/>
                    <a:satOff val="-2150"/>
                    <a:lumOff val="15684"/>
                  </a:schemeClr>
                </a:solidFill>
              </a:defRPr>
            </a:lvl1pPr>
          </a:lstStyle>
          <a:p>
            <a:r>
              <a:t>IED Director视图软件的广泛使用</a:t>
            </a:r>
          </a:p>
        </p:txBody>
      </p:sp>
      <p:grpSp>
        <p:nvGrpSpPr>
          <p:cNvPr id="329" name="图像画廊"/>
          <p:cNvGrpSpPr/>
          <p:nvPr/>
        </p:nvGrpSpPr>
        <p:grpSpPr>
          <a:xfrm>
            <a:off x="3225799" y="3537743"/>
            <a:ext cx="18503604" cy="9789816"/>
            <a:chOff x="0" y="0"/>
            <a:chExt cx="18503602" cy="9789814"/>
          </a:xfrm>
        </p:grpSpPr>
        <p:pic>
          <p:nvPicPr>
            <p:cNvPr id="327" name="图像" descr="图像"/>
            <p:cNvPicPr>
              <a:picLocks noChangeAspect="1"/>
            </p:cNvPicPr>
            <p:nvPr/>
          </p:nvPicPr>
          <p:blipFill>
            <a:blip r:embed="rId2"/>
            <a:srcRect/>
            <a:stretch>
              <a:fillRect/>
            </a:stretch>
          </p:blipFill>
          <p:spPr>
            <a:xfrm>
              <a:off x="2015719" y="0"/>
              <a:ext cx="14472165" cy="9053215"/>
            </a:xfrm>
            <a:prstGeom prst="rect">
              <a:avLst/>
            </a:prstGeom>
            <a:ln w="12700" cap="flat">
              <a:noFill/>
              <a:miter lim="400000"/>
            </a:ln>
            <a:effectLst/>
          </p:spPr>
        </p:pic>
        <p:sp>
          <p:nvSpPr>
            <p:cNvPr id="328" name="键入说明。"/>
            <p:cNvSpPr/>
            <p:nvPr/>
          </p:nvSpPr>
          <p:spPr>
            <a:xfrm>
              <a:off x="0" y="9129414"/>
              <a:ext cx="18503603" cy="660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76200" tIns="76200" rIns="76200" bIns="76200" numCol="1" anchor="t">
              <a:noAutofit/>
            </a:bodyPr>
            <a:lstStyle>
              <a:lvl1pPr>
                <a:defRPr sz="2800"/>
              </a:lvl1pPr>
            </a:lstStyle>
            <a:p>
              <a:r>
                <a:t>键入说明。</a:t>
              </a:r>
            </a:p>
          </p:txBody>
        </p:sp>
      </p:gr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 name="日志工具软件"/>
          <p:cNvSpPr txBox="1">
            <a:spLocks noGrp="1"/>
          </p:cNvSpPr>
          <p:nvPr>
            <p:ph type="title"/>
          </p:nvPr>
        </p:nvSpPr>
        <p:spPr>
          <a:xfrm>
            <a:off x="3553767" y="190500"/>
            <a:ext cx="13658468" cy="2982516"/>
          </a:xfrm>
          <a:prstGeom prst="rect">
            <a:avLst/>
          </a:prstGeom>
        </p:spPr>
        <p:txBody>
          <a:bodyPr/>
          <a:lstStyle>
            <a:lvl1pPr>
              <a:defRPr>
                <a:solidFill>
                  <a:schemeClr val="accent1">
                    <a:hueOff val="-137333"/>
                    <a:satOff val="-2150"/>
                    <a:lumOff val="15684"/>
                  </a:schemeClr>
                </a:solidFill>
              </a:defRPr>
            </a:lvl1pPr>
          </a:lstStyle>
          <a:p>
            <a:r>
              <a:rPr dirty="0" err="1"/>
              <a:t>日志工具软件</a:t>
            </a:r>
            <a:endParaRPr dirty="0"/>
          </a:p>
        </p:txBody>
      </p:sp>
      <p:pic>
        <p:nvPicPr>
          <p:cNvPr id="6" name="图片 5">
            <a:extLst>
              <a:ext uri="{FF2B5EF4-FFF2-40B4-BE49-F238E27FC236}">
                <a16:creationId xmlns:a16="http://schemas.microsoft.com/office/drawing/2014/main" id="{914E27B4-5760-46B8-8B01-70C67779A4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3655" y="3993456"/>
            <a:ext cx="7220464" cy="4451884"/>
          </a:xfrm>
          <a:prstGeom prst="rect">
            <a:avLst/>
          </a:prstGeom>
        </p:spPr>
      </p:pic>
      <p:pic>
        <p:nvPicPr>
          <p:cNvPr id="7" name="图片 6">
            <a:extLst>
              <a:ext uri="{FF2B5EF4-FFF2-40B4-BE49-F238E27FC236}">
                <a16:creationId xmlns:a16="http://schemas.microsoft.com/office/drawing/2014/main" id="{6543A2EF-1E1C-47E0-8292-1E20C4B1A4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594983" y="5350110"/>
            <a:ext cx="7648867" cy="4275842"/>
          </a:xfrm>
          <a:prstGeom prst="rect">
            <a:avLst/>
          </a:prstGeom>
        </p:spPr>
      </p:pic>
      <p:pic>
        <p:nvPicPr>
          <p:cNvPr id="8" name="图片 7">
            <a:extLst>
              <a:ext uri="{FF2B5EF4-FFF2-40B4-BE49-F238E27FC236}">
                <a16:creationId xmlns:a16="http://schemas.microsoft.com/office/drawing/2014/main" id="{C132289B-4459-43CD-A818-0602C7826C0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594983" y="995922"/>
            <a:ext cx="7789017" cy="4354188"/>
          </a:xfrm>
          <a:prstGeom prst="rect">
            <a:avLst/>
          </a:prstGeom>
        </p:spPr>
      </p:pic>
      <p:pic>
        <p:nvPicPr>
          <p:cNvPr id="9" name="图片 8">
            <a:extLst>
              <a:ext uri="{FF2B5EF4-FFF2-40B4-BE49-F238E27FC236}">
                <a16:creationId xmlns:a16="http://schemas.microsoft.com/office/drawing/2014/main" id="{521C12D9-7B8C-4766-A22D-731C55B35E7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594983" y="9389016"/>
            <a:ext cx="7740352" cy="4326984"/>
          </a:xfrm>
          <a:prstGeom prst="rect">
            <a:avLst/>
          </a:prstGeom>
        </p:spPr>
      </p:pic>
      <p:pic>
        <p:nvPicPr>
          <p:cNvPr id="10" name="图片 9">
            <a:extLst>
              <a:ext uri="{FF2B5EF4-FFF2-40B4-BE49-F238E27FC236}">
                <a16:creationId xmlns:a16="http://schemas.microsoft.com/office/drawing/2014/main" id="{A215492F-4F64-449B-870A-7D0720BDA11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591240" y="8755293"/>
            <a:ext cx="7709485" cy="4309728"/>
          </a:xfrm>
          <a:prstGeom prst="rect">
            <a:avLst/>
          </a:prstGeom>
        </p:spPr>
      </p:pic>
      <p:pic>
        <p:nvPicPr>
          <p:cNvPr id="11" name="图片 10">
            <a:extLst>
              <a:ext uri="{FF2B5EF4-FFF2-40B4-BE49-F238E27FC236}">
                <a16:creationId xmlns:a16="http://schemas.microsoft.com/office/drawing/2014/main" id="{158A9087-F3F0-4805-9481-DB65528EEE7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591240" y="3382213"/>
            <a:ext cx="7709484" cy="5292499"/>
          </a:xfrm>
          <a:prstGeom prst="rect">
            <a:avLst/>
          </a:prstGeom>
        </p:spPr>
      </p:pic>
      <p:pic>
        <p:nvPicPr>
          <p:cNvPr id="12" name="图片 11">
            <a:extLst>
              <a:ext uri="{FF2B5EF4-FFF2-40B4-BE49-F238E27FC236}">
                <a16:creationId xmlns:a16="http://schemas.microsoft.com/office/drawing/2014/main" id="{554299B7-4EFC-489A-B180-1CD419C368F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03655" y="8445340"/>
            <a:ext cx="7220464" cy="4929634"/>
          </a:xfrm>
          <a:prstGeom prst="rect">
            <a:avLst/>
          </a:prstGeom>
        </p:spPr>
      </p:pic>
      <p:pic>
        <p:nvPicPr>
          <p:cNvPr id="13" name="图片 12">
            <a:extLst>
              <a:ext uri="{FF2B5EF4-FFF2-40B4-BE49-F238E27FC236}">
                <a16:creationId xmlns:a16="http://schemas.microsoft.com/office/drawing/2014/main" id="{BF8EE93D-8C44-4F0F-8FF2-95A31FAFFF5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54914" y="530434"/>
            <a:ext cx="3096057" cy="3219899"/>
          </a:xfrm>
          <a:prstGeom prst="rect">
            <a:avLst/>
          </a:prstGeom>
        </p:spPr>
      </p:pic>
    </p:spTree>
    <p:extLst>
      <p:ext uri="{BB962C8B-B14F-4D97-AF65-F5344CB8AC3E}">
        <p14:creationId xmlns:p14="http://schemas.microsoft.com/office/powerpoint/2010/main" val="187593689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ppt_x"/>
                                          </p:val>
                                        </p:tav>
                                        <p:tav tm="100000">
                                          <p:val>
                                            <p:strVal val="#ppt_x"/>
                                          </p:val>
                                        </p:tav>
                                      </p:tavLst>
                                    </p:anim>
                                    <p:anim calcmode="lin" valueType="num">
                                      <p:cBhvr additive="base">
                                        <p:cTn id="5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 name="日志工具软件"/>
          <p:cNvSpPr txBox="1">
            <a:spLocks noGrp="1"/>
          </p:cNvSpPr>
          <p:nvPr>
            <p:ph type="title"/>
          </p:nvPr>
        </p:nvSpPr>
        <p:spPr>
          <a:xfrm>
            <a:off x="3553767" y="190500"/>
            <a:ext cx="14398057" cy="2273121"/>
          </a:xfrm>
          <a:prstGeom prst="rect">
            <a:avLst/>
          </a:prstGeom>
        </p:spPr>
        <p:txBody>
          <a:bodyPr/>
          <a:lstStyle>
            <a:lvl1pPr>
              <a:defRPr>
                <a:solidFill>
                  <a:schemeClr val="accent1">
                    <a:hueOff val="-137333"/>
                    <a:satOff val="-2150"/>
                    <a:lumOff val="15684"/>
                  </a:schemeClr>
                </a:solidFill>
              </a:defRPr>
            </a:lvl1pPr>
          </a:lstStyle>
          <a:p>
            <a:r>
              <a:rPr dirty="0" err="1"/>
              <a:t>日志工具软件</a:t>
            </a:r>
            <a:endParaRPr dirty="0"/>
          </a:p>
        </p:txBody>
      </p:sp>
      <p:pic>
        <p:nvPicPr>
          <p:cNvPr id="6" name="图片 5">
            <a:extLst>
              <a:ext uri="{FF2B5EF4-FFF2-40B4-BE49-F238E27FC236}">
                <a16:creationId xmlns:a16="http://schemas.microsoft.com/office/drawing/2014/main" id="{64860F3C-E0C6-4AF7-9540-33CEFC92ADD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5456" y="2599546"/>
            <a:ext cx="9142966" cy="5111068"/>
          </a:xfrm>
          <a:prstGeom prst="rect">
            <a:avLst/>
          </a:prstGeom>
        </p:spPr>
      </p:pic>
      <p:pic>
        <p:nvPicPr>
          <p:cNvPr id="7" name="图片 6">
            <a:extLst>
              <a:ext uri="{FF2B5EF4-FFF2-40B4-BE49-F238E27FC236}">
                <a16:creationId xmlns:a16="http://schemas.microsoft.com/office/drawing/2014/main" id="{DDF88458-0B12-4D3D-A276-03B0D7B84D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31433" y="2599546"/>
            <a:ext cx="9681756" cy="5246993"/>
          </a:xfrm>
          <a:prstGeom prst="rect">
            <a:avLst/>
          </a:prstGeom>
        </p:spPr>
      </p:pic>
      <p:pic>
        <p:nvPicPr>
          <p:cNvPr id="8" name="图片 7">
            <a:extLst>
              <a:ext uri="{FF2B5EF4-FFF2-40B4-BE49-F238E27FC236}">
                <a16:creationId xmlns:a16="http://schemas.microsoft.com/office/drawing/2014/main" id="{C7331EFB-CF2B-45AA-9FD7-3894342C787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75456" y="7846539"/>
            <a:ext cx="9142965" cy="5678961"/>
          </a:xfrm>
          <a:prstGeom prst="rect">
            <a:avLst/>
          </a:prstGeom>
        </p:spPr>
      </p:pic>
      <p:pic>
        <p:nvPicPr>
          <p:cNvPr id="9" name="图片 8">
            <a:extLst>
              <a:ext uri="{FF2B5EF4-FFF2-40B4-BE49-F238E27FC236}">
                <a16:creationId xmlns:a16="http://schemas.microsoft.com/office/drawing/2014/main" id="{4C36EE14-7611-420D-952F-E6E5549495C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331433" y="7979888"/>
            <a:ext cx="9681758" cy="5545612"/>
          </a:xfrm>
          <a:prstGeom prst="rect">
            <a:avLst/>
          </a:prstGeom>
        </p:spPr>
      </p:pic>
    </p:spTree>
    <p:extLst>
      <p:ext uri="{BB962C8B-B14F-4D97-AF65-F5344CB8AC3E}">
        <p14:creationId xmlns:p14="http://schemas.microsoft.com/office/powerpoint/2010/main" val="591572567"/>
      </p:ext>
    </p:ext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图示&#10;&#10;描述已自动生成">
            <a:extLst>
              <a:ext uri="{FF2B5EF4-FFF2-40B4-BE49-F238E27FC236}">
                <a16:creationId xmlns:a16="http://schemas.microsoft.com/office/drawing/2014/main" id="{1BFC5F5A-D5DD-4B32-BC91-F216614D937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8822" y="0"/>
            <a:ext cx="21106356" cy="13716000"/>
          </a:xfrm>
          <a:prstGeom prst="rect">
            <a:avLst/>
          </a:prstGeom>
        </p:spPr>
      </p:pic>
      <p:sp>
        <p:nvSpPr>
          <p:cNvPr id="3" name="FAS自动广播软件">
            <a:extLst>
              <a:ext uri="{FF2B5EF4-FFF2-40B4-BE49-F238E27FC236}">
                <a16:creationId xmlns:a16="http://schemas.microsoft.com/office/drawing/2014/main" id="{EEB07C95-7BA6-4E76-8AED-DF38D48C7265}"/>
              </a:ext>
            </a:extLst>
          </p:cNvPr>
          <p:cNvSpPr txBox="1">
            <a:spLocks noGrp="1"/>
          </p:cNvSpPr>
          <p:nvPr>
            <p:ph type="title"/>
          </p:nvPr>
        </p:nvSpPr>
        <p:spPr>
          <a:xfrm>
            <a:off x="0" y="12275505"/>
            <a:ext cx="10766953" cy="572823"/>
          </a:xfrm>
          <a:prstGeom prst="rect">
            <a:avLst/>
          </a:prstGeom>
        </p:spPr>
        <p:txBody>
          <a:bodyPr>
            <a:noAutofit/>
          </a:bodyPr>
          <a:lstStyle>
            <a:lvl1pPr>
              <a:defRPr>
                <a:solidFill>
                  <a:schemeClr val="accent1">
                    <a:hueOff val="-137333"/>
                    <a:satOff val="-2150"/>
                    <a:lumOff val="15684"/>
                  </a:schemeClr>
                </a:solidFill>
              </a:defRPr>
            </a:lvl1pPr>
          </a:lstStyle>
          <a:p>
            <a:r>
              <a:rPr lang="zh-CN" altLang="en-US" sz="5400" dirty="0">
                <a:solidFill>
                  <a:srgbClr val="FF0000"/>
                </a:solidFill>
              </a:rPr>
              <a:t>如果必须使用第三方</a:t>
            </a:r>
            <a:r>
              <a:rPr sz="5400" dirty="0" err="1">
                <a:solidFill>
                  <a:srgbClr val="FF0000"/>
                </a:solidFill>
              </a:rPr>
              <a:t>自动广播软件</a:t>
            </a:r>
            <a:endParaRPr sz="5400" dirty="0">
              <a:solidFill>
                <a:srgbClr val="FF0000"/>
              </a:solidFill>
            </a:endParaRPr>
          </a:p>
        </p:txBody>
      </p:sp>
    </p:spTree>
    <p:extLst>
      <p:ext uri="{BB962C8B-B14F-4D97-AF65-F5344CB8AC3E}">
        <p14:creationId xmlns:p14="http://schemas.microsoft.com/office/powerpoint/2010/main" val="3008953520"/>
      </p:ext>
    </p:ext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 name="数字呼叫站"/>
          <p:cNvSpPr txBox="1">
            <a:spLocks noGrp="1"/>
          </p:cNvSpPr>
          <p:nvPr>
            <p:ph type="ctrTitle"/>
          </p:nvPr>
        </p:nvSpPr>
        <p:spPr>
          <a:xfrm>
            <a:off x="4833937" y="786804"/>
            <a:ext cx="14716126" cy="2274293"/>
          </a:xfrm>
          <a:prstGeom prst="rect">
            <a:avLst/>
          </a:prstGeom>
        </p:spPr>
        <p:txBody>
          <a:bodyPr/>
          <a:lstStyle>
            <a:lvl1pPr>
              <a:defRPr>
                <a:solidFill>
                  <a:schemeClr val="accent1">
                    <a:hueOff val="-137333"/>
                    <a:satOff val="-2150"/>
                    <a:lumOff val="15684"/>
                  </a:schemeClr>
                </a:solidFill>
              </a:defRPr>
            </a:lvl1pPr>
          </a:lstStyle>
          <a:p>
            <a:r>
              <a:rPr lang="zh-CN" altLang="en-US" dirty="0"/>
              <a:t>采用</a:t>
            </a:r>
            <a:r>
              <a:rPr lang="en-US" altLang="zh-CN" dirty="0"/>
              <a:t>IED</a:t>
            </a:r>
            <a:r>
              <a:rPr lang="zh-CN" altLang="en-US" dirty="0"/>
              <a:t>系统的优势</a:t>
            </a:r>
            <a:endParaRPr dirty="0"/>
          </a:p>
        </p:txBody>
      </p:sp>
      <p:sp>
        <p:nvSpPr>
          <p:cNvPr id="262" name="设备拥有独立的IP地址的数字网络设备…"/>
          <p:cNvSpPr txBox="1"/>
          <p:nvPr/>
        </p:nvSpPr>
        <p:spPr>
          <a:xfrm>
            <a:off x="2784344" y="4624883"/>
            <a:ext cx="20102125" cy="832779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chor="ctr">
            <a:spAutoFit/>
          </a:bodyPr>
          <a:lstStyle/>
          <a:p>
            <a:pPr marL="228600" indent="-228600" algn="l">
              <a:lnSpc>
                <a:spcPct val="120000"/>
              </a:lnSpc>
              <a:buSzPct val="100000"/>
              <a:buFontTx/>
              <a:buChar char="•"/>
            </a:pPr>
            <a:r>
              <a:rPr lang="en-US" altLang="zh-CN" sz="4400" dirty="0"/>
              <a:t>IED</a:t>
            </a:r>
            <a:r>
              <a:rPr lang="zh-CN" altLang="en-US" sz="4400" dirty="0"/>
              <a:t>提供成熟的</a:t>
            </a:r>
            <a:r>
              <a:rPr lang="zh-CN" altLang="en-US" sz="4400" dirty="0">
                <a:solidFill>
                  <a:srgbClr val="FF0000"/>
                </a:solidFill>
              </a:rPr>
              <a:t>全套软硬件</a:t>
            </a:r>
            <a:r>
              <a:rPr lang="zh-CN" altLang="en-US" sz="4400" dirty="0"/>
              <a:t>解决方案和产品，保证系统的兼容性和完整性。</a:t>
            </a:r>
          </a:p>
          <a:p>
            <a:pPr marL="228600" indent="-228600" algn="l">
              <a:lnSpc>
                <a:spcPct val="120000"/>
              </a:lnSpc>
              <a:buSzPct val="100000"/>
              <a:buChar char="•"/>
            </a:pPr>
            <a:r>
              <a:rPr lang="zh-CN" altLang="en-US" sz="4400" dirty="0">
                <a:solidFill>
                  <a:srgbClr val="00B0F0"/>
                </a:solidFill>
              </a:rPr>
              <a:t>真实的</a:t>
            </a:r>
            <a:r>
              <a:rPr lang="zh-CN" altLang="en-US" sz="4400" dirty="0"/>
              <a:t>噪音探测系统和回路开路检测系统。</a:t>
            </a:r>
            <a:endParaRPr sz="4400" dirty="0"/>
          </a:p>
          <a:p>
            <a:pPr marL="228600" indent="-228600" algn="l">
              <a:lnSpc>
                <a:spcPct val="120000"/>
              </a:lnSpc>
              <a:buSzPct val="100000"/>
              <a:buFontTx/>
              <a:buChar char="•"/>
            </a:pPr>
            <a:r>
              <a:rPr sz="4400" dirty="0"/>
              <a:t> </a:t>
            </a:r>
            <a:r>
              <a:rPr lang="zh-CN" altLang="en-US" sz="4400" dirty="0"/>
              <a:t>采用先进且成熟的技术，保证多年后都不被技术淘汰。</a:t>
            </a:r>
            <a:r>
              <a:rPr lang="en-US" altLang="zh-CN" sz="4400" dirty="0"/>
              <a:t>IED</a:t>
            </a:r>
            <a:r>
              <a:rPr lang="zh-CN" altLang="en-US" sz="4400" dirty="0"/>
              <a:t>的全系统中采用的是国际标准的开放的</a:t>
            </a:r>
            <a:r>
              <a:rPr lang="en-US" altLang="zh-CN" sz="4400" dirty="0">
                <a:solidFill>
                  <a:srgbClr val="FF0000"/>
                </a:solidFill>
              </a:rPr>
              <a:t>Dante</a:t>
            </a:r>
            <a:r>
              <a:rPr lang="zh-CN" altLang="en-US" sz="4400" dirty="0"/>
              <a:t>音频协议。</a:t>
            </a:r>
            <a:endParaRPr lang="en-US" altLang="zh-CN" sz="4400" dirty="0"/>
          </a:p>
          <a:p>
            <a:pPr marL="228600" indent="-228600" algn="l">
              <a:lnSpc>
                <a:spcPct val="120000"/>
              </a:lnSpc>
              <a:buSzPct val="100000"/>
              <a:buFontTx/>
              <a:buChar char="•"/>
            </a:pPr>
            <a:r>
              <a:rPr lang="zh-CN" altLang="en-US" sz="4400" dirty="0"/>
              <a:t>智能化的</a:t>
            </a:r>
            <a:r>
              <a:rPr lang="zh-CN" altLang="en-US" sz="4400" dirty="0">
                <a:solidFill>
                  <a:srgbClr val="FF0000"/>
                </a:solidFill>
              </a:rPr>
              <a:t>动态</a:t>
            </a:r>
            <a:r>
              <a:rPr lang="zh-CN" altLang="en-US" sz="4400" dirty="0"/>
              <a:t>数字音频</a:t>
            </a:r>
            <a:r>
              <a:rPr lang="zh-CN" altLang="en-US" sz="4400" dirty="0">
                <a:solidFill>
                  <a:srgbClr val="FF0000"/>
                </a:solidFill>
              </a:rPr>
              <a:t>路由</a:t>
            </a:r>
            <a:r>
              <a:rPr lang="zh-CN" altLang="en-US" sz="4400" dirty="0"/>
              <a:t>系统。动态路由的技术实现了在有限设备的情况下规模的无限可能。</a:t>
            </a:r>
          </a:p>
          <a:p>
            <a:pPr marL="228600" indent="-228600" algn="l">
              <a:lnSpc>
                <a:spcPct val="120000"/>
              </a:lnSpc>
              <a:buSzPct val="100000"/>
              <a:buChar char="•"/>
            </a:pPr>
            <a:r>
              <a:rPr lang="zh-CN" altLang="en-US" sz="4400" dirty="0"/>
              <a:t>由于先进的技术使系统具有</a:t>
            </a:r>
            <a:r>
              <a:rPr sz="4400" dirty="0"/>
              <a:t> </a:t>
            </a:r>
            <a:r>
              <a:rPr lang="zh-CN" altLang="en-US" sz="4400" dirty="0"/>
              <a:t>超长的使用周期 完整的使用周期的成本较低。</a:t>
            </a:r>
            <a:endParaRPr sz="4400" dirty="0"/>
          </a:p>
          <a:p>
            <a:pPr marL="228600" indent="-228600" algn="l">
              <a:lnSpc>
                <a:spcPct val="120000"/>
              </a:lnSpc>
              <a:buSzPct val="100000"/>
              <a:buChar char="•"/>
            </a:pPr>
            <a:r>
              <a:rPr sz="4400" dirty="0"/>
              <a:t> </a:t>
            </a:r>
            <a:r>
              <a:rPr lang="zh-CN" altLang="en-US" sz="4400" dirty="0"/>
              <a:t>全世界唯一的机场专用系统，用户考虑的功能和需求，</a:t>
            </a:r>
            <a:r>
              <a:rPr lang="en-US" altLang="zh-CN" sz="4400" dirty="0"/>
              <a:t>IED</a:t>
            </a:r>
            <a:r>
              <a:rPr lang="zh-CN" altLang="en-US" sz="4400" dirty="0"/>
              <a:t>系统都已经考虑到了，可提供完整的解决方案。</a:t>
            </a:r>
            <a:endParaRPr dirty="0"/>
          </a:p>
          <a:p>
            <a:pPr algn="l">
              <a:lnSpc>
                <a:spcPct val="120000"/>
              </a:lnSpc>
            </a:pPr>
            <a:endParaRPr dirty="0"/>
          </a:p>
        </p:txBody>
      </p:sp>
    </p:spTree>
    <p:extLst>
      <p:ext uri="{BB962C8B-B14F-4D97-AF65-F5344CB8AC3E}">
        <p14:creationId xmlns:p14="http://schemas.microsoft.com/office/powerpoint/2010/main" val="2436023056"/>
      </p:ext>
    </p:ext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 name="数字呼叫站"/>
          <p:cNvSpPr txBox="1">
            <a:spLocks noGrp="1"/>
          </p:cNvSpPr>
          <p:nvPr>
            <p:ph type="ctrTitle"/>
          </p:nvPr>
        </p:nvSpPr>
        <p:spPr>
          <a:xfrm>
            <a:off x="4833937" y="316542"/>
            <a:ext cx="14716126" cy="2274293"/>
          </a:xfrm>
          <a:prstGeom prst="rect">
            <a:avLst/>
          </a:prstGeom>
        </p:spPr>
        <p:txBody>
          <a:bodyPr/>
          <a:lstStyle>
            <a:lvl1pPr>
              <a:defRPr>
                <a:solidFill>
                  <a:schemeClr val="accent1">
                    <a:hueOff val="-137333"/>
                    <a:satOff val="-2150"/>
                    <a:lumOff val="15684"/>
                  </a:schemeClr>
                </a:solidFill>
              </a:defRPr>
            </a:lvl1pPr>
          </a:lstStyle>
          <a:p>
            <a:r>
              <a:rPr lang="zh-CN" altLang="en-US" dirty="0"/>
              <a:t>采用</a:t>
            </a:r>
            <a:r>
              <a:rPr lang="en-US" altLang="zh-CN" dirty="0"/>
              <a:t>IED</a:t>
            </a:r>
            <a:r>
              <a:rPr lang="zh-CN" altLang="en-US" dirty="0"/>
              <a:t>系统的优势</a:t>
            </a:r>
            <a:endParaRPr dirty="0"/>
          </a:p>
        </p:txBody>
      </p:sp>
      <p:sp>
        <p:nvSpPr>
          <p:cNvPr id="262" name="设备拥有独立的IP地址的数字网络设备…"/>
          <p:cNvSpPr txBox="1"/>
          <p:nvPr/>
        </p:nvSpPr>
        <p:spPr>
          <a:xfrm>
            <a:off x="2444707" y="5092422"/>
            <a:ext cx="20102125" cy="92880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chor="ctr">
            <a:spAutoFit/>
          </a:bodyPr>
          <a:lstStyle/>
          <a:p>
            <a:pPr marL="228600" indent="-228600" algn="l">
              <a:lnSpc>
                <a:spcPct val="120000"/>
              </a:lnSpc>
              <a:buSzPct val="100000"/>
              <a:buChar char="•"/>
            </a:pPr>
            <a:r>
              <a:rPr dirty="0"/>
              <a:t> </a:t>
            </a:r>
            <a:r>
              <a:rPr lang="en-US" altLang="zh-CN" sz="4400" dirty="0"/>
              <a:t>IED</a:t>
            </a:r>
            <a:r>
              <a:rPr lang="zh-CN" altLang="en-US" sz="4400" dirty="0"/>
              <a:t>系统的</a:t>
            </a:r>
            <a:r>
              <a:rPr lang="zh-CN" altLang="en-US" sz="4400" dirty="0">
                <a:solidFill>
                  <a:srgbClr val="FF0000"/>
                </a:solidFill>
              </a:rPr>
              <a:t>自动语音合成</a:t>
            </a:r>
            <a:r>
              <a:rPr lang="zh-CN" altLang="en-US" sz="4400" dirty="0"/>
              <a:t>在</a:t>
            </a:r>
            <a:r>
              <a:rPr lang="en-US" altLang="zh-CN" sz="4400" dirty="0"/>
              <a:t>IP 116</a:t>
            </a:r>
            <a:r>
              <a:rPr lang="zh-CN" altLang="en-US" sz="4400" dirty="0"/>
              <a:t>的主机内实现，矩阵主机热备份了，意味着自动语音合成设备也热备份了。因为不需要独立外挂的自动语音合成服务器。</a:t>
            </a:r>
            <a:endParaRPr lang="en-US" altLang="zh-CN" sz="4400" dirty="0"/>
          </a:p>
          <a:p>
            <a:pPr marL="228600" indent="-228600" algn="l">
              <a:lnSpc>
                <a:spcPct val="120000"/>
              </a:lnSpc>
              <a:buSzPct val="100000"/>
              <a:buChar char="•"/>
            </a:pPr>
            <a:r>
              <a:rPr lang="zh-CN" altLang="en-US" sz="4400" dirty="0"/>
              <a:t>传统的“自动广播服务器” 在</a:t>
            </a:r>
            <a:r>
              <a:rPr lang="en-US" altLang="zh-CN" sz="4400" dirty="0"/>
              <a:t>IED</a:t>
            </a:r>
            <a:r>
              <a:rPr lang="zh-CN" altLang="en-US" sz="4400" dirty="0"/>
              <a:t>系统中真实的功能是“</a:t>
            </a:r>
            <a:r>
              <a:rPr lang="zh-CN" altLang="en-US" sz="4400" dirty="0">
                <a:solidFill>
                  <a:srgbClr val="FF0000"/>
                </a:solidFill>
              </a:rPr>
              <a:t>数据接口服务器</a:t>
            </a:r>
            <a:r>
              <a:rPr lang="zh-CN" altLang="en-US" sz="4400" dirty="0"/>
              <a:t>”。只是用于和集成系统或航显系统的数据接口。</a:t>
            </a:r>
            <a:endParaRPr lang="en-US" altLang="zh-CN" sz="4400" dirty="0"/>
          </a:p>
          <a:p>
            <a:pPr marL="228600" indent="-228600" algn="l">
              <a:lnSpc>
                <a:spcPct val="120000"/>
              </a:lnSpc>
              <a:buSzPct val="100000"/>
              <a:buChar char="•"/>
            </a:pPr>
            <a:r>
              <a:rPr lang="en-US" altLang="zh-CN" sz="4400" dirty="0"/>
              <a:t>IED</a:t>
            </a:r>
            <a:r>
              <a:rPr lang="zh-CN" altLang="en-US" sz="4400" dirty="0"/>
              <a:t>系统中不需要独立的系统管理服务器，可以合并进“自动广播服务器”，如果一定需要独立，只需要最低端的服务器即可，不需要热备份。</a:t>
            </a:r>
            <a:endParaRPr lang="en-US" altLang="zh-CN" sz="4400" dirty="0"/>
          </a:p>
          <a:p>
            <a:pPr marL="228600" indent="-228600" algn="l">
              <a:lnSpc>
                <a:spcPct val="120000"/>
              </a:lnSpc>
              <a:buSzPct val="100000"/>
              <a:buChar char="•"/>
            </a:pPr>
            <a:r>
              <a:rPr lang="zh-CN" altLang="en-US" sz="4400" dirty="0"/>
              <a:t>系统管理服务器和自动广播服务器 都支持</a:t>
            </a:r>
            <a:r>
              <a:rPr lang="zh-CN" altLang="en-US" sz="4400" dirty="0">
                <a:solidFill>
                  <a:srgbClr val="FF0000"/>
                </a:solidFill>
              </a:rPr>
              <a:t>虚拟化平台</a:t>
            </a:r>
            <a:r>
              <a:rPr lang="zh-CN" altLang="en-US" sz="4400" dirty="0"/>
              <a:t>。</a:t>
            </a:r>
            <a:endParaRPr lang="en-US" altLang="zh-CN" sz="4400" dirty="0"/>
          </a:p>
          <a:p>
            <a:pPr marL="228600" indent="-228600" algn="l">
              <a:lnSpc>
                <a:spcPct val="120000"/>
              </a:lnSpc>
              <a:buSzPct val="100000"/>
              <a:buFontTx/>
              <a:buChar char="•"/>
            </a:pPr>
            <a:endParaRPr lang="en-US" altLang="zh-CN" sz="4400" dirty="0"/>
          </a:p>
          <a:p>
            <a:pPr marL="228600" indent="-228600" algn="l">
              <a:lnSpc>
                <a:spcPct val="120000"/>
              </a:lnSpc>
              <a:buSzPct val="100000"/>
              <a:buFontTx/>
              <a:buChar char="•"/>
            </a:pPr>
            <a:endParaRPr lang="zh-CN" altLang="en-US" sz="4400" dirty="0"/>
          </a:p>
          <a:p>
            <a:pPr marL="228600" indent="-228600" algn="l">
              <a:lnSpc>
                <a:spcPct val="120000"/>
              </a:lnSpc>
              <a:buSzPct val="100000"/>
              <a:buChar char="•"/>
            </a:pPr>
            <a:endParaRPr sz="4400" dirty="0"/>
          </a:p>
          <a:p>
            <a:pPr algn="l">
              <a:lnSpc>
                <a:spcPct val="120000"/>
              </a:lnSpc>
            </a:pPr>
            <a:endParaRPr dirty="0"/>
          </a:p>
        </p:txBody>
      </p:sp>
    </p:spTree>
    <p:extLst>
      <p:ext uri="{BB962C8B-B14F-4D97-AF65-F5344CB8AC3E}">
        <p14:creationId xmlns:p14="http://schemas.microsoft.com/office/powerpoint/2010/main" val="3397658"/>
      </p:ext>
    </p:extLst>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 name="数字呼叫站"/>
          <p:cNvSpPr txBox="1">
            <a:spLocks noGrp="1"/>
          </p:cNvSpPr>
          <p:nvPr>
            <p:ph type="ctrTitle"/>
          </p:nvPr>
        </p:nvSpPr>
        <p:spPr>
          <a:xfrm>
            <a:off x="4833937" y="316542"/>
            <a:ext cx="14716126" cy="2274293"/>
          </a:xfrm>
          <a:prstGeom prst="rect">
            <a:avLst/>
          </a:prstGeom>
        </p:spPr>
        <p:txBody>
          <a:bodyPr/>
          <a:lstStyle>
            <a:lvl1pPr>
              <a:defRPr>
                <a:solidFill>
                  <a:schemeClr val="accent1">
                    <a:hueOff val="-137333"/>
                    <a:satOff val="-2150"/>
                    <a:lumOff val="15684"/>
                  </a:schemeClr>
                </a:solidFill>
              </a:defRPr>
            </a:lvl1pPr>
          </a:lstStyle>
          <a:p>
            <a:r>
              <a:rPr lang="zh-CN" altLang="en-US" dirty="0"/>
              <a:t>采用</a:t>
            </a:r>
            <a:r>
              <a:rPr lang="en-US" altLang="zh-CN" dirty="0"/>
              <a:t>IED</a:t>
            </a:r>
            <a:r>
              <a:rPr lang="zh-CN" altLang="en-US" dirty="0"/>
              <a:t>系统的优势</a:t>
            </a:r>
            <a:endParaRPr dirty="0"/>
          </a:p>
        </p:txBody>
      </p:sp>
      <p:sp>
        <p:nvSpPr>
          <p:cNvPr id="262" name="设备拥有独立的IP地址的数字网络设备…"/>
          <p:cNvSpPr txBox="1"/>
          <p:nvPr/>
        </p:nvSpPr>
        <p:spPr>
          <a:xfrm>
            <a:off x="2496959" y="4566713"/>
            <a:ext cx="20102125" cy="832779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chor="ctr">
            <a:spAutoFit/>
          </a:bodyPr>
          <a:lstStyle/>
          <a:p>
            <a:pPr marL="228600" indent="-228600" algn="l">
              <a:lnSpc>
                <a:spcPct val="120000"/>
              </a:lnSpc>
              <a:buSzPct val="100000"/>
              <a:buFontTx/>
              <a:buChar char="•"/>
            </a:pPr>
            <a:r>
              <a:rPr lang="zh-CN" altLang="en-US" sz="4400" dirty="0"/>
              <a:t>到端的远程网路技术支持。优秀的系统可维护性。系统采用基于网络的全数字产品，一个网络入口就可以实现对所有的广播设备远程维护提供了良好的技术基础。</a:t>
            </a:r>
            <a:endParaRPr lang="en-US" altLang="zh-CN" sz="4400" dirty="0"/>
          </a:p>
          <a:p>
            <a:pPr marL="228600" indent="-228600" algn="l">
              <a:lnSpc>
                <a:spcPct val="120000"/>
              </a:lnSpc>
              <a:buSzPct val="100000"/>
              <a:buFontTx/>
              <a:buChar char="•"/>
            </a:pPr>
            <a:r>
              <a:rPr lang="zh-CN" altLang="en-US" sz="4400" dirty="0"/>
              <a:t>远程维护的优势在于可以迅速进行维护，同时采用远程维护从而实现了动用全球技术资源进行维护的可能性。可以实现全球多点多个工程师的联合诊断和维护。－－即多点同时。疫情期间人员流动受限，这个技术优势尤其明显。</a:t>
            </a:r>
          </a:p>
          <a:p>
            <a:pPr marL="228600" indent="-228600" algn="l">
              <a:lnSpc>
                <a:spcPct val="120000"/>
              </a:lnSpc>
              <a:buSzPct val="100000"/>
              <a:buFontTx/>
              <a:buChar char="•"/>
            </a:pPr>
            <a:endParaRPr lang="en-US" altLang="zh-CN" sz="4400" dirty="0"/>
          </a:p>
          <a:p>
            <a:pPr marL="228600" indent="-228600" algn="l">
              <a:lnSpc>
                <a:spcPct val="120000"/>
              </a:lnSpc>
              <a:buSzPct val="100000"/>
              <a:buFontTx/>
              <a:buChar char="•"/>
            </a:pPr>
            <a:endParaRPr lang="zh-CN" altLang="en-US" sz="4400" dirty="0"/>
          </a:p>
          <a:p>
            <a:pPr marL="228600" indent="-228600" algn="l">
              <a:lnSpc>
                <a:spcPct val="120000"/>
              </a:lnSpc>
              <a:buSzPct val="100000"/>
              <a:buChar char="•"/>
            </a:pPr>
            <a:endParaRPr sz="4400" dirty="0"/>
          </a:p>
          <a:p>
            <a:pPr algn="l">
              <a:lnSpc>
                <a:spcPct val="120000"/>
              </a:lnSpc>
            </a:pPr>
            <a:endParaRPr dirty="0"/>
          </a:p>
        </p:txBody>
      </p:sp>
    </p:spTree>
    <p:extLst>
      <p:ext uri="{BB962C8B-B14F-4D97-AF65-F5344CB8AC3E}">
        <p14:creationId xmlns:p14="http://schemas.microsoft.com/office/powerpoint/2010/main" val="2754308166"/>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 name="数字呼叫站"/>
          <p:cNvSpPr txBox="1">
            <a:spLocks noGrp="1"/>
          </p:cNvSpPr>
          <p:nvPr>
            <p:ph type="ctrTitle"/>
          </p:nvPr>
        </p:nvSpPr>
        <p:spPr>
          <a:xfrm>
            <a:off x="4833937" y="786804"/>
            <a:ext cx="15178360" cy="2274293"/>
          </a:xfrm>
          <a:prstGeom prst="rect">
            <a:avLst/>
          </a:prstGeom>
        </p:spPr>
        <p:txBody>
          <a:bodyPr>
            <a:normAutofit/>
          </a:bodyPr>
          <a:lstStyle>
            <a:lvl1pPr>
              <a:defRPr>
                <a:solidFill>
                  <a:schemeClr val="accent1">
                    <a:hueOff val="-137333"/>
                    <a:satOff val="-2150"/>
                    <a:lumOff val="15684"/>
                  </a:schemeClr>
                </a:solidFill>
              </a:defRPr>
            </a:lvl1pPr>
          </a:lstStyle>
          <a:p>
            <a:r>
              <a:rPr lang="en-US" altLang="zh-CN" dirty="0"/>
              <a:t>IED</a:t>
            </a:r>
            <a:r>
              <a:rPr lang="zh-CN" altLang="en-US" dirty="0"/>
              <a:t>和其他系统的比较</a:t>
            </a:r>
            <a:endParaRPr dirty="0"/>
          </a:p>
        </p:txBody>
      </p:sp>
      <p:sp>
        <p:nvSpPr>
          <p:cNvPr id="262" name="设备拥有独立的IP地址的数字网络设备…"/>
          <p:cNvSpPr txBox="1"/>
          <p:nvPr/>
        </p:nvSpPr>
        <p:spPr>
          <a:xfrm>
            <a:off x="2377441" y="3894776"/>
            <a:ext cx="20626594" cy="96573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71437" tIns="71437" rIns="71437" bIns="71437" anchor="ctr">
            <a:spAutoFit/>
          </a:bodyPr>
          <a:lstStyle/>
          <a:p>
            <a:pPr marL="914400" indent="-914400" algn="l">
              <a:lnSpc>
                <a:spcPct val="120000"/>
              </a:lnSpc>
              <a:buSzPct val="100000"/>
              <a:buFont typeface="+mj-lt"/>
              <a:buAutoNum type="arabicPeriod"/>
            </a:pPr>
            <a:r>
              <a:rPr lang="zh-CN" altLang="en-US" dirty="0"/>
              <a:t>是否能提供完整的解决方案（软硬件都是一家的产品）？</a:t>
            </a:r>
            <a:r>
              <a:rPr dirty="0"/>
              <a:t> </a:t>
            </a:r>
            <a:endParaRPr lang="en-US" dirty="0"/>
          </a:p>
          <a:p>
            <a:pPr marL="914400" indent="-914400" algn="l">
              <a:lnSpc>
                <a:spcPct val="120000"/>
              </a:lnSpc>
              <a:buSzPct val="100000"/>
              <a:buFont typeface="+mj-lt"/>
              <a:buAutoNum type="arabicPeriod"/>
            </a:pPr>
            <a:r>
              <a:rPr lang="zh-CN" altLang="en-US" dirty="0"/>
              <a:t>如何实现噪音探测和处理功能？</a:t>
            </a:r>
            <a:endParaRPr lang="en-US" altLang="zh-CN" dirty="0"/>
          </a:p>
          <a:p>
            <a:pPr marL="914400" indent="-914400" algn="l">
              <a:lnSpc>
                <a:spcPct val="120000"/>
              </a:lnSpc>
              <a:buSzPct val="100000"/>
              <a:buFont typeface="+mj-lt"/>
              <a:buAutoNum type="arabicPeriod"/>
            </a:pPr>
            <a:r>
              <a:rPr lang="zh-CN" altLang="en-US" dirty="0"/>
              <a:t>如何实现多路并发的航班自动航班广播（</a:t>
            </a:r>
            <a:r>
              <a:rPr lang="en-US" altLang="zh-CN" dirty="0"/>
              <a:t>32</a:t>
            </a:r>
            <a:r>
              <a:rPr lang="zh-CN" altLang="en-US" dirty="0"/>
              <a:t>路？</a:t>
            </a:r>
            <a:r>
              <a:rPr lang="en-US" altLang="zh-CN" dirty="0"/>
              <a:t>48</a:t>
            </a:r>
            <a:r>
              <a:rPr lang="zh-CN" altLang="en-US" dirty="0"/>
              <a:t>路？</a:t>
            </a:r>
            <a:r>
              <a:rPr lang="en-US" altLang="zh-CN" dirty="0"/>
              <a:t>64</a:t>
            </a:r>
            <a:r>
              <a:rPr lang="zh-CN" altLang="en-US" dirty="0"/>
              <a:t>路？）？</a:t>
            </a:r>
            <a:endParaRPr lang="en-US" altLang="zh-CN" dirty="0"/>
          </a:p>
          <a:p>
            <a:pPr marL="914400" indent="-914400" algn="l">
              <a:lnSpc>
                <a:spcPct val="120000"/>
              </a:lnSpc>
              <a:buSzPct val="100000"/>
              <a:buFont typeface="+mj-lt"/>
              <a:buAutoNum type="arabicPeriod"/>
            </a:pPr>
            <a:r>
              <a:rPr lang="zh-CN" altLang="en-US" dirty="0"/>
              <a:t>航班自动航班广播如何实现热备份？</a:t>
            </a:r>
            <a:endParaRPr lang="en-US" altLang="zh-CN" dirty="0"/>
          </a:p>
          <a:p>
            <a:pPr marL="914400" indent="-914400" algn="l">
              <a:lnSpc>
                <a:spcPct val="120000"/>
              </a:lnSpc>
              <a:buSzPct val="100000"/>
              <a:buFont typeface="+mj-lt"/>
              <a:buAutoNum type="arabicPeriod"/>
            </a:pPr>
            <a:r>
              <a:rPr lang="zh-CN" altLang="en-US" dirty="0"/>
              <a:t>呼叫站是否可以实现除人工广播之外的航班半自动广播、例行自动广播的功能？</a:t>
            </a:r>
            <a:endParaRPr lang="en-US" altLang="zh-CN" dirty="0"/>
          </a:p>
          <a:p>
            <a:pPr marL="914400" indent="-914400" algn="l">
              <a:lnSpc>
                <a:spcPct val="120000"/>
              </a:lnSpc>
              <a:buSzPct val="100000"/>
              <a:buFont typeface="+mj-lt"/>
              <a:buAutoNum type="arabicPeriod"/>
            </a:pPr>
            <a:r>
              <a:rPr lang="zh-CN" altLang="en-US" dirty="0"/>
              <a:t>呼叫站是否可以实现对任意区域或区域组的选择广播？是否是触摸屏的呼叫站？</a:t>
            </a:r>
            <a:endParaRPr lang="en-US" altLang="zh-CN" dirty="0"/>
          </a:p>
          <a:p>
            <a:pPr marL="914400" indent="-914400" algn="l">
              <a:lnSpc>
                <a:spcPct val="120000"/>
              </a:lnSpc>
              <a:buSzPct val="100000"/>
              <a:buFont typeface="+mj-lt"/>
              <a:buAutoNum type="arabicPeriod"/>
            </a:pPr>
            <a:r>
              <a:rPr lang="zh-CN" altLang="en-US" dirty="0"/>
              <a:t>是否实现全系统的 </a:t>
            </a:r>
            <a:r>
              <a:rPr lang="en-US" altLang="zh-CN" dirty="0"/>
              <a:t>Dante</a:t>
            </a:r>
            <a:r>
              <a:rPr lang="zh-CN" altLang="en-US" dirty="0"/>
              <a:t>协议的产品？</a:t>
            </a:r>
            <a:endParaRPr dirty="0"/>
          </a:p>
          <a:p>
            <a:pPr algn="l">
              <a:lnSpc>
                <a:spcPct val="120000"/>
              </a:lnSpc>
            </a:pPr>
            <a:endParaRPr dirty="0"/>
          </a:p>
        </p:txBody>
      </p:sp>
    </p:spTree>
    <p:extLst>
      <p:ext uri="{BB962C8B-B14F-4D97-AF65-F5344CB8AC3E}">
        <p14:creationId xmlns:p14="http://schemas.microsoft.com/office/powerpoint/2010/main" val="2920615806"/>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 name="美国机场业绩"/>
          <p:cNvSpPr txBox="1">
            <a:spLocks noGrp="1"/>
          </p:cNvSpPr>
          <p:nvPr>
            <p:ph type="title"/>
          </p:nvPr>
        </p:nvSpPr>
        <p:spPr>
          <a:prstGeom prst="rect">
            <a:avLst/>
          </a:prstGeom>
        </p:spPr>
        <p:txBody>
          <a:bodyPr>
            <a:normAutofit/>
          </a:bodyPr>
          <a:lstStyle>
            <a:lvl1pPr>
              <a:defRPr>
                <a:solidFill>
                  <a:schemeClr val="accent1">
                    <a:hueOff val="-137333"/>
                    <a:satOff val="-2150"/>
                    <a:lumOff val="15684"/>
                  </a:schemeClr>
                </a:solidFill>
              </a:defRPr>
            </a:lvl1pPr>
          </a:lstStyle>
          <a:p>
            <a:r>
              <a:rPr lang="zh-CN" altLang="en-US" dirty="0"/>
              <a:t>全球</a:t>
            </a:r>
            <a:r>
              <a:rPr dirty="0" err="1"/>
              <a:t>机场业绩</a:t>
            </a:r>
            <a:r>
              <a:rPr lang="zh-CN" altLang="en-US" sz="6000" dirty="0"/>
              <a:t>（截止</a:t>
            </a:r>
            <a:r>
              <a:rPr lang="en-US" altLang="zh-CN" sz="6000" dirty="0"/>
              <a:t>2018.01</a:t>
            </a:r>
            <a:r>
              <a:rPr lang="zh-CN" altLang="en-US" sz="6000" dirty="0"/>
              <a:t>）</a:t>
            </a:r>
            <a:endParaRPr sz="6000" dirty="0"/>
          </a:p>
        </p:txBody>
      </p:sp>
      <p:pic>
        <p:nvPicPr>
          <p:cNvPr id="3" name="图片 2" descr="蓝色的地图&#10;&#10;描述已自动生成">
            <a:extLst>
              <a:ext uri="{FF2B5EF4-FFF2-40B4-BE49-F238E27FC236}">
                <a16:creationId xmlns:a16="http://schemas.microsoft.com/office/drawing/2014/main" id="{C33CA0BF-44E3-4B22-A984-CB62ED6221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554016"/>
            <a:ext cx="24384000" cy="8750597"/>
          </a:xfrm>
          <a:prstGeom prst="rect">
            <a:avLst/>
          </a:prstGeom>
        </p:spPr>
      </p:pic>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游戏机, 文字, 标志&#10;&#10;描述已自动生成">
            <a:extLst>
              <a:ext uri="{FF2B5EF4-FFF2-40B4-BE49-F238E27FC236}">
                <a16:creationId xmlns:a16="http://schemas.microsoft.com/office/drawing/2014/main" id="{3BFC08EF-2585-4EB4-BAEF-DB95F1DAC49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6022" y="573132"/>
            <a:ext cx="22598743" cy="12711793"/>
          </a:xfrm>
          <a:prstGeom prst="rect">
            <a:avLst/>
          </a:prstGeom>
        </p:spPr>
      </p:pic>
      <p:sp>
        <p:nvSpPr>
          <p:cNvPr id="336" name="非常感谢对IED的系统提出指导和建议"/>
          <p:cNvSpPr txBox="1"/>
          <p:nvPr/>
        </p:nvSpPr>
        <p:spPr>
          <a:xfrm>
            <a:off x="4371574" y="6554826"/>
            <a:ext cx="17092820" cy="1929373"/>
          </a:xfrm>
          <a:prstGeom prst="rect">
            <a:avLst/>
          </a:prstGeom>
          <a:solidFill>
            <a:schemeClr val="accent3">
              <a:lumMod val="20000"/>
              <a:lumOff val="80000"/>
            </a:schemeClr>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71437" tIns="71437" rIns="71437" bIns="71437" anchor="ctr">
            <a:spAutoFit/>
          </a:bodyPr>
          <a:lstStyle>
            <a:lvl1pPr>
              <a:defRPr>
                <a:solidFill>
                  <a:schemeClr val="accent6">
                    <a:hueOff val="105381"/>
                    <a:satOff val="14341"/>
                    <a:lumOff val="10801"/>
                  </a:schemeClr>
                </a:solidFill>
              </a:defRPr>
            </a:lvl1pPr>
          </a:lstStyle>
          <a:p>
            <a:r>
              <a:rPr sz="8000" dirty="0" err="1">
                <a:solidFill>
                  <a:schemeClr val="accent1">
                    <a:lumMod val="75000"/>
                  </a:schemeClr>
                </a:solidFill>
              </a:rPr>
              <a:t>非常感谢对IED的系统提出指导和建议</a:t>
            </a:r>
            <a:endParaRPr lang="en-US" sz="8000" dirty="0">
              <a:solidFill>
                <a:schemeClr val="accent1">
                  <a:lumMod val="75000"/>
                </a:schemeClr>
              </a:solidFill>
            </a:endParaRPr>
          </a:p>
          <a:p>
            <a:r>
              <a:rPr lang="zh-CN" altLang="en-US" sz="3600" dirty="0">
                <a:solidFill>
                  <a:srgbClr val="FF0000"/>
                </a:solidFill>
              </a:rPr>
              <a:t>上海邦涉电子系统有限公司</a:t>
            </a:r>
            <a:endParaRPr sz="3600" dirty="0">
              <a:solidFill>
                <a:srgbClr val="FF0000"/>
              </a:solidFill>
            </a:endParaRPr>
          </a:p>
        </p:txBody>
      </p:sp>
      <p:sp>
        <p:nvSpPr>
          <p:cNvPr id="337" name="谢谢"/>
          <p:cNvSpPr txBox="1"/>
          <p:nvPr/>
        </p:nvSpPr>
        <p:spPr>
          <a:xfrm>
            <a:off x="10483532" y="9233354"/>
            <a:ext cx="4608315" cy="1069976"/>
          </a:xfrm>
          <a:prstGeom prst="rect">
            <a:avLst/>
          </a:prstGeom>
          <a:gradFill>
            <a:gsLst>
              <a:gs pos="0">
                <a:schemeClr val="accent5"/>
              </a:gs>
              <a:gs pos="100000">
                <a:schemeClr val="accent5">
                  <a:hueOff val="243286"/>
                  <a:satOff val="19694"/>
                  <a:lumOff val="-10952"/>
                </a:schemeClr>
              </a:gs>
            </a:gsLst>
            <a:lin ang="5400000"/>
          </a:gradFill>
          <a:ln w="12700">
            <a:miter lim="400000"/>
          </a:ln>
          <a:effectLst>
            <a:outerShdw blurRad="101600" dir="18900000" rotWithShape="0">
              <a:srgbClr val="000000">
                <a:alpha val="80000"/>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chor="ctr">
            <a:spAutoFit/>
          </a:bodyPr>
          <a:lstStyle>
            <a:lvl1pPr>
              <a:defRPr>
                <a:effectLst>
                  <a:outerShdw blurRad="25400" dist="23998" dir="2700000" rotWithShape="0">
                    <a:srgbClr val="000000">
                      <a:alpha val="31034"/>
                    </a:srgbClr>
                  </a:outerShdw>
                </a:effectLst>
              </a:defRPr>
            </a:lvl1pPr>
          </a:lstStyle>
          <a:p>
            <a:r>
              <a:rPr dirty="0" err="1"/>
              <a:t>谢谢</a:t>
            </a:r>
            <a:endParaRPr dirty="0"/>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中国机场业绩"/>
          <p:cNvSpPr txBox="1">
            <a:spLocks noGrp="1"/>
          </p:cNvSpPr>
          <p:nvPr>
            <p:ph type="title"/>
          </p:nvPr>
        </p:nvSpPr>
        <p:spPr>
          <a:xfrm>
            <a:off x="4387453" y="-272058"/>
            <a:ext cx="15609094" cy="2982516"/>
          </a:xfrm>
          <a:prstGeom prst="rect">
            <a:avLst/>
          </a:prstGeom>
        </p:spPr>
        <p:txBody>
          <a:bodyPr/>
          <a:lstStyle>
            <a:lvl1pPr>
              <a:defRPr>
                <a:solidFill>
                  <a:schemeClr val="accent1">
                    <a:hueOff val="-137333"/>
                    <a:satOff val="-2150"/>
                    <a:lumOff val="15684"/>
                  </a:schemeClr>
                </a:solidFill>
              </a:defRPr>
            </a:lvl1pPr>
          </a:lstStyle>
          <a:p>
            <a:r>
              <a:rPr lang="en-US" altLang="zh-CN" dirty="0"/>
              <a:t>IED</a:t>
            </a:r>
            <a:r>
              <a:rPr lang="zh-CN" altLang="en-US" dirty="0"/>
              <a:t>系统在</a:t>
            </a:r>
            <a:r>
              <a:rPr dirty="0" err="1"/>
              <a:t>中国机场业绩</a:t>
            </a:r>
            <a:endParaRPr dirty="0"/>
          </a:p>
        </p:txBody>
      </p:sp>
      <p:graphicFrame>
        <p:nvGraphicFramePr>
          <p:cNvPr id="9" name="表格">
            <a:extLst>
              <a:ext uri="{FF2B5EF4-FFF2-40B4-BE49-F238E27FC236}">
                <a16:creationId xmlns:a16="http://schemas.microsoft.com/office/drawing/2014/main" id="{5E3375B6-05A7-4D2F-A925-8F32B5EC6F5E}"/>
              </a:ext>
            </a:extLst>
          </p:cNvPr>
          <p:cNvGraphicFramePr/>
          <p:nvPr/>
        </p:nvGraphicFramePr>
        <p:xfrm>
          <a:off x="1549796" y="2846387"/>
          <a:ext cx="10060477" cy="10131615"/>
        </p:xfrm>
        <a:graphic>
          <a:graphicData uri="http://schemas.openxmlformats.org/drawingml/2006/table">
            <a:tbl>
              <a:tblPr firstRow="1">
                <a:tableStyleId>{CF821DB8-F4EB-4A41-A1BA-3FCAFE7338EE}</a:tableStyleId>
              </a:tblPr>
              <a:tblGrid>
                <a:gridCol w="10060477">
                  <a:extLst>
                    <a:ext uri="{9D8B030D-6E8A-4147-A177-3AD203B41FA5}">
                      <a16:colId xmlns:a16="http://schemas.microsoft.com/office/drawing/2014/main" val="20000"/>
                    </a:ext>
                  </a:extLst>
                </a:gridCol>
              </a:tblGrid>
              <a:tr h="779355">
                <a:tc>
                  <a:txBody>
                    <a:bodyPr/>
                    <a:lstStyle/>
                    <a:p>
                      <a:pPr defTabSz="914400">
                        <a:defRPr sz="1800"/>
                      </a:pPr>
                      <a:r>
                        <a:rPr sz="3800"/>
                        <a:t>机场公共广播系统（Cobranet）</a:t>
                      </a:r>
                    </a:p>
                  </a:txBody>
                  <a:tcPr marL="50800" marR="50800" marT="50800" marB="50800" anchor="ctr" horzOverflow="overflow">
                    <a:lnL w="12700">
                      <a:solidFill>
                        <a:srgbClr val="FFFFFF"/>
                      </a:solidFill>
                      <a:miter lim="400000"/>
                    </a:lnL>
                    <a:lnR w="12700">
                      <a:solidFill>
                        <a:srgbClr val="FFFFFF"/>
                      </a:solidFill>
                      <a:miter lim="400000"/>
                    </a:lnR>
                  </a:tcPr>
                </a:tc>
                <a:extLst>
                  <a:ext uri="{0D108BD9-81ED-4DB2-BD59-A6C34878D82A}">
                    <a16:rowId xmlns:a16="http://schemas.microsoft.com/office/drawing/2014/main" val="10000"/>
                  </a:ext>
                </a:extLst>
              </a:tr>
              <a:tr h="779355">
                <a:tc>
                  <a:txBody>
                    <a:bodyPr/>
                    <a:lstStyle/>
                    <a:p>
                      <a:pPr defTabSz="914400">
                        <a:defRPr sz="1800">
                          <a:solidFill>
                            <a:srgbClr val="000000"/>
                          </a:solidFill>
                        </a:defRPr>
                      </a:pPr>
                      <a:r>
                        <a:rPr sz="3800" dirty="0">
                          <a:solidFill>
                            <a:srgbClr val="FFFFFF"/>
                          </a:solidFill>
                        </a:rPr>
                        <a:t>桂林两江国际机场</a:t>
                      </a:r>
                      <a:r>
                        <a:rPr lang="en-US" altLang="zh-CN" sz="3800" dirty="0">
                          <a:solidFill>
                            <a:srgbClr val="FFFFFF"/>
                          </a:solidFill>
                        </a:rPr>
                        <a:t>T2</a:t>
                      </a:r>
                      <a:endParaRPr sz="3800" dirty="0">
                        <a:solidFill>
                          <a:srgbClr val="FFFFFF"/>
                        </a:solidFill>
                      </a:endParaRPr>
                    </a:p>
                  </a:txBody>
                  <a:tcPr marL="50800" marR="50800" marT="50800" marB="50800" anchor="ctr" horzOverflow="overflow"/>
                </a:tc>
                <a:extLst>
                  <a:ext uri="{0D108BD9-81ED-4DB2-BD59-A6C34878D82A}">
                    <a16:rowId xmlns:a16="http://schemas.microsoft.com/office/drawing/2014/main" val="10001"/>
                  </a:ext>
                </a:extLst>
              </a:tr>
              <a:tr h="779355">
                <a:tc>
                  <a:txBody>
                    <a:bodyPr/>
                    <a:lstStyle/>
                    <a:p>
                      <a:pPr defTabSz="914400">
                        <a:defRPr sz="1800">
                          <a:solidFill>
                            <a:srgbClr val="000000"/>
                          </a:solidFill>
                        </a:defRPr>
                      </a:pPr>
                      <a:r>
                        <a:rPr sz="3800" dirty="0">
                          <a:solidFill>
                            <a:srgbClr val="FFFFFF"/>
                          </a:solidFill>
                        </a:rPr>
                        <a:t>郑州新郑国际机场</a:t>
                      </a:r>
                      <a:r>
                        <a:rPr lang="en-US" altLang="zh-CN" sz="3800" dirty="0">
                          <a:solidFill>
                            <a:srgbClr val="FFFFFF"/>
                          </a:solidFill>
                        </a:rPr>
                        <a:t>T2</a:t>
                      </a:r>
                      <a:endParaRPr sz="3800" dirty="0">
                        <a:solidFill>
                          <a:srgbClr val="FFFFFF"/>
                        </a:solidFill>
                      </a:endParaRPr>
                    </a:p>
                  </a:txBody>
                  <a:tcPr marL="50800" marR="50800" marT="50800" marB="50800" anchor="ctr" horzOverflow="overflow"/>
                </a:tc>
                <a:extLst>
                  <a:ext uri="{0D108BD9-81ED-4DB2-BD59-A6C34878D82A}">
                    <a16:rowId xmlns:a16="http://schemas.microsoft.com/office/drawing/2014/main" val="10002"/>
                  </a:ext>
                </a:extLst>
              </a:tr>
              <a:tr h="779355">
                <a:tc>
                  <a:txBody>
                    <a:bodyPr/>
                    <a:lstStyle/>
                    <a:p>
                      <a:pPr defTabSz="914400">
                        <a:defRPr sz="1800">
                          <a:solidFill>
                            <a:srgbClr val="000000"/>
                          </a:solidFill>
                        </a:defRPr>
                      </a:pPr>
                      <a:r>
                        <a:rPr sz="3800" dirty="0">
                          <a:solidFill>
                            <a:srgbClr val="FFFFFF"/>
                          </a:solidFill>
                        </a:rPr>
                        <a:t>南宁吴圩国际机场</a:t>
                      </a:r>
                      <a:r>
                        <a:rPr lang="en-US" altLang="zh-CN" sz="3800" dirty="0">
                          <a:solidFill>
                            <a:srgbClr val="FFFFFF"/>
                          </a:solidFill>
                        </a:rPr>
                        <a:t>T2</a:t>
                      </a:r>
                      <a:endParaRPr sz="3800" dirty="0">
                        <a:solidFill>
                          <a:srgbClr val="FFFFFF"/>
                        </a:solidFill>
                      </a:endParaRPr>
                    </a:p>
                  </a:txBody>
                  <a:tcPr marL="50800" marR="50800" marT="50800" marB="50800" anchor="ctr" horzOverflow="overflow"/>
                </a:tc>
                <a:extLst>
                  <a:ext uri="{0D108BD9-81ED-4DB2-BD59-A6C34878D82A}">
                    <a16:rowId xmlns:a16="http://schemas.microsoft.com/office/drawing/2014/main" val="10003"/>
                  </a:ext>
                </a:extLst>
              </a:tr>
              <a:tr h="779355">
                <a:tc>
                  <a:txBody>
                    <a:bodyPr/>
                    <a:lstStyle/>
                    <a:p>
                      <a:pPr defTabSz="914400">
                        <a:defRPr sz="1800">
                          <a:solidFill>
                            <a:srgbClr val="000000"/>
                          </a:solidFill>
                        </a:defRPr>
                      </a:pPr>
                      <a:r>
                        <a:rPr sz="3800" dirty="0">
                          <a:solidFill>
                            <a:srgbClr val="FFFFFF"/>
                          </a:solidFill>
                        </a:rPr>
                        <a:t>沈阳桃仙国际机场</a:t>
                      </a:r>
                      <a:r>
                        <a:rPr lang="en-US" altLang="zh-CN" sz="3800" dirty="0">
                          <a:solidFill>
                            <a:srgbClr val="FFFFFF"/>
                          </a:solidFill>
                        </a:rPr>
                        <a:t>T2</a:t>
                      </a:r>
                      <a:endParaRPr sz="3800" dirty="0">
                        <a:solidFill>
                          <a:srgbClr val="FFFFFF"/>
                        </a:solidFill>
                      </a:endParaRPr>
                    </a:p>
                  </a:txBody>
                  <a:tcPr marL="50800" marR="50800" marT="50800" marB="50800" anchor="ctr" horzOverflow="overflow"/>
                </a:tc>
                <a:extLst>
                  <a:ext uri="{0D108BD9-81ED-4DB2-BD59-A6C34878D82A}">
                    <a16:rowId xmlns:a16="http://schemas.microsoft.com/office/drawing/2014/main" val="10004"/>
                  </a:ext>
                </a:extLst>
              </a:tr>
              <a:tr h="779355">
                <a:tc>
                  <a:txBody>
                    <a:bodyPr/>
                    <a:lstStyle/>
                    <a:p>
                      <a:pPr defTabSz="914400">
                        <a:defRPr sz="1800">
                          <a:solidFill>
                            <a:srgbClr val="000000"/>
                          </a:solidFill>
                        </a:defRPr>
                      </a:pPr>
                      <a:r>
                        <a:rPr sz="3800" dirty="0">
                          <a:solidFill>
                            <a:srgbClr val="FFFFFF"/>
                          </a:solidFill>
                        </a:rPr>
                        <a:t>昆明长水国际机场</a:t>
                      </a:r>
                      <a:r>
                        <a:rPr lang="en-US" altLang="zh-CN" sz="3800" dirty="0">
                          <a:solidFill>
                            <a:srgbClr val="FFFFFF"/>
                          </a:solidFill>
                        </a:rPr>
                        <a:t>T1</a:t>
                      </a:r>
                      <a:endParaRPr sz="3800" dirty="0">
                        <a:solidFill>
                          <a:srgbClr val="FFFFFF"/>
                        </a:solidFill>
                      </a:endParaRPr>
                    </a:p>
                  </a:txBody>
                  <a:tcPr marL="50800" marR="50800" marT="50800" marB="50800" anchor="ctr" horzOverflow="overflow"/>
                </a:tc>
                <a:extLst>
                  <a:ext uri="{0D108BD9-81ED-4DB2-BD59-A6C34878D82A}">
                    <a16:rowId xmlns:a16="http://schemas.microsoft.com/office/drawing/2014/main" val="10005"/>
                  </a:ext>
                </a:extLst>
              </a:tr>
              <a:tr h="779355">
                <a:tc>
                  <a:txBody>
                    <a:bodyPr/>
                    <a:lstStyle/>
                    <a:p>
                      <a:pPr defTabSz="914400">
                        <a:defRPr sz="1800">
                          <a:solidFill>
                            <a:srgbClr val="000000"/>
                          </a:solidFill>
                        </a:defRPr>
                      </a:pPr>
                      <a:r>
                        <a:rPr sz="3800" dirty="0">
                          <a:solidFill>
                            <a:srgbClr val="FFFFFF"/>
                          </a:solidFill>
                        </a:rPr>
                        <a:t>杭州萧山国际机场</a:t>
                      </a:r>
                      <a:r>
                        <a:rPr lang="en-US" altLang="zh-CN" sz="3800" dirty="0">
                          <a:solidFill>
                            <a:srgbClr val="FFFFFF"/>
                          </a:solidFill>
                        </a:rPr>
                        <a:t>T1</a:t>
                      </a:r>
                      <a:r>
                        <a:rPr lang="zh-CN" altLang="en-US" sz="3800" dirty="0">
                          <a:solidFill>
                            <a:srgbClr val="FFFFFF"/>
                          </a:solidFill>
                        </a:rPr>
                        <a:t>、</a:t>
                      </a:r>
                      <a:r>
                        <a:rPr lang="en-US" altLang="zh-CN" sz="3800" dirty="0">
                          <a:solidFill>
                            <a:srgbClr val="FFFFFF"/>
                          </a:solidFill>
                        </a:rPr>
                        <a:t>T2</a:t>
                      </a:r>
                      <a:r>
                        <a:rPr lang="zh-CN" altLang="en-US" sz="3800" dirty="0">
                          <a:solidFill>
                            <a:srgbClr val="FFFFFF"/>
                          </a:solidFill>
                        </a:rPr>
                        <a:t>、</a:t>
                      </a:r>
                      <a:r>
                        <a:rPr lang="en-US" altLang="zh-CN" sz="3800" dirty="0">
                          <a:solidFill>
                            <a:srgbClr val="FFFFFF"/>
                          </a:solidFill>
                        </a:rPr>
                        <a:t>T3</a:t>
                      </a:r>
                      <a:endParaRPr sz="3800" dirty="0">
                        <a:solidFill>
                          <a:srgbClr val="FFFFFF"/>
                        </a:solidFill>
                      </a:endParaRPr>
                    </a:p>
                  </a:txBody>
                  <a:tcPr marL="50800" marR="50800" marT="50800" marB="50800" anchor="ctr" horzOverflow="overflow"/>
                </a:tc>
                <a:extLst>
                  <a:ext uri="{0D108BD9-81ED-4DB2-BD59-A6C34878D82A}">
                    <a16:rowId xmlns:a16="http://schemas.microsoft.com/office/drawing/2014/main" val="10006"/>
                  </a:ext>
                </a:extLst>
              </a:tr>
              <a:tr h="779355">
                <a:tc>
                  <a:txBody>
                    <a:bodyPr/>
                    <a:lstStyle/>
                    <a:p>
                      <a:pPr defTabSz="914400">
                        <a:defRPr sz="1800">
                          <a:solidFill>
                            <a:srgbClr val="000000"/>
                          </a:solidFill>
                        </a:defRPr>
                      </a:pPr>
                      <a:r>
                        <a:rPr sz="3800">
                          <a:solidFill>
                            <a:srgbClr val="FFFFFF"/>
                          </a:solidFill>
                        </a:rPr>
                        <a:t>重庆江北国际机场T1、T2</a:t>
                      </a:r>
                    </a:p>
                  </a:txBody>
                  <a:tcPr marL="50800" marR="50800" marT="50800" marB="50800" anchor="ctr" horzOverflow="overflow"/>
                </a:tc>
                <a:extLst>
                  <a:ext uri="{0D108BD9-81ED-4DB2-BD59-A6C34878D82A}">
                    <a16:rowId xmlns:a16="http://schemas.microsoft.com/office/drawing/2014/main" val="10007"/>
                  </a:ext>
                </a:extLst>
              </a:tr>
              <a:tr h="779355">
                <a:tc>
                  <a:txBody>
                    <a:bodyPr/>
                    <a:lstStyle/>
                    <a:p>
                      <a:pPr defTabSz="914400">
                        <a:defRPr sz="1800">
                          <a:solidFill>
                            <a:srgbClr val="000000"/>
                          </a:solidFill>
                        </a:defRPr>
                      </a:pPr>
                      <a:r>
                        <a:rPr sz="3800">
                          <a:solidFill>
                            <a:srgbClr val="FFFFFF"/>
                          </a:solidFill>
                        </a:rPr>
                        <a:t>天津滨海国际机场T1</a:t>
                      </a:r>
                    </a:p>
                  </a:txBody>
                  <a:tcPr marL="50800" marR="50800" marT="50800" marB="50800" anchor="ctr" horzOverflow="overflow"/>
                </a:tc>
                <a:extLst>
                  <a:ext uri="{0D108BD9-81ED-4DB2-BD59-A6C34878D82A}">
                    <a16:rowId xmlns:a16="http://schemas.microsoft.com/office/drawing/2014/main" val="10008"/>
                  </a:ext>
                </a:extLst>
              </a:tr>
              <a:tr h="779355">
                <a:tc>
                  <a:txBody>
                    <a:bodyPr/>
                    <a:lstStyle/>
                    <a:p>
                      <a:pPr defTabSz="914400">
                        <a:defRPr sz="1800">
                          <a:solidFill>
                            <a:srgbClr val="000000"/>
                          </a:solidFill>
                        </a:defRPr>
                      </a:pPr>
                      <a:r>
                        <a:rPr sz="3800">
                          <a:solidFill>
                            <a:srgbClr val="FFFFFF"/>
                          </a:solidFill>
                        </a:rPr>
                        <a:t>上海浦东国际机场T2</a:t>
                      </a:r>
                    </a:p>
                  </a:txBody>
                  <a:tcPr marL="50800" marR="50800" marT="50800" marB="50800" anchor="ctr" horzOverflow="overflow"/>
                </a:tc>
                <a:extLst>
                  <a:ext uri="{0D108BD9-81ED-4DB2-BD59-A6C34878D82A}">
                    <a16:rowId xmlns:a16="http://schemas.microsoft.com/office/drawing/2014/main" val="10009"/>
                  </a:ext>
                </a:extLst>
              </a:tr>
              <a:tr h="779355">
                <a:tc>
                  <a:txBody>
                    <a:bodyPr/>
                    <a:lstStyle/>
                    <a:p>
                      <a:pPr defTabSz="914400">
                        <a:defRPr sz="1800">
                          <a:solidFill>
                            <a:srgbClr val="000000"/>
                          </a:solidFill>
                        </a:defRPr>
                      </a:pPr>
                      <a:r>
                        <a:rPr sz="3800">
                          <a:solidFill>
                            <a:srgbClr val="FFFFFF"/>
                          </a:solidFill>
                        </a:rPr>
                        <a:t>上海虹桥国际机场T1</a:t>
                      </a:r>
                    </a:p>
                  </a:txBody>
                  <a:tcPr marL="50800" marR="50800" marT="50800" marB="50800" anchor="ctr" horzOverflow="overflow"/>
                </a:tc>
                <a:extLst>
                  <a:ext uri="{0D108BD9-81ED-4DB2-BD59-A6C34878D82A}">
                    <a16:rowId xmlns:a16="http://schemas.microsoft.com/office/drawing/2014/main" val="10010"/>
                  </a:ext>
                </a:extLst>
              </a:tr>
              <a:tr h="779355">
                <a:tc>
                  <a:txBody>
                    <a:bodyPr/>
                    <a:lstStyle/>
                    <a:p>
                      <a:pPr defTabSz="914400">
                        <a:defRPr sz="1800">
                          <a:solidFill>
                            <a:srgbClr val="000000"/>
                          </a:solidFill>
                        </a:defRPr>
                      </a:pPr>
                      <a:r>
                        <a:rPr sz="3800">
                          <a:solidFill>
                            <a:srgbClr val="FFFFFF"/>
                          </a:solidFill>
                        </a:rPr>
                        <a:t>深圳机场新福永码头</a:t>
                      </a:r>
                    </a:p>
                  </a:txBody>
                  <a:tcPr marL="50800" marR="50800" marT="50800" marB="50800" anchor="ctr" horzOverflow="overflow"/>
                </a:tc>
                <a:extLst>
                  <a:ext uri="{0D108BD9-81ED-4DB2-BD59-A6C34878D82A}">
                    <a16:rowId xmlns:a16="http://schemas.microsoft.com/office/drawing/2014/main" val="10011"/>
                  </a:ext>
                </a:extLst>
              </a:tr>
              <a:tr h="779355">
                <a:tc>
                  <a:txBody>
                    <a:bodyPr/>
                    <a:lstStyle/>
                    <a:p>
                      <a:pPr defTabSz="914400">
                        <a:defRPr sz="1800">
                          <a:solidFill>
                            <a:srgbClr val="000000"/>
                          </a:solidFill>
                        </a:defRPr>
                      </a:pPr>
                      <a:r>
                        <a:rPr sz="3800" dirty="0">
                          <a:solidFill>
                            <a:srgbClr val="FFFFFF"/>
                          </a:solidFill>
                        </a:rPr>
                        <a:t>宁波栎社国际机场T2</a:t>
                      </a:r>
                    </a:p>
                  </a:txBody>
                  <a:tcPr marL="50800" marR="50800" marT="50800" marB="50800" anchor="ctr" horzOverflow="overflow"/>
                </a:tc>
                <a:extLst>
                  <a:ext uri="{0D108BD9-81ED-4DB2-BD59-A6C34878D82A}">
                    <a16:rowId xmlns:a16="http://schemas.microsoft.com/office/drawing/2014/main" val="10012"/>
                  </a:ext>
                </a:extLst>
              </a:tr>
            </a:tbl>
          </a:graphicData>
        </a:graphic>
      </p:graphicFrame>
      <p:sp>
        <p:nvSpPr>
          <p:cNvPr id="12" name="上海虹桥国际机场T1交通中心…">
            <a:extLst>
              <a:ext uri="{FF2B5EF4-FFF2-40B4-BE49-F238E27FC236}">
                <a16:creationId xmlns:a16="http://schemas.microsoft.com/office/drawing/2014/main" id="{D053FAC3-10F5-440A-9366-77752D86385D}"/>
              </a:ext>
            </a:extLst>
          </p:cNvPr>
          <p:cNvSpPr/>
          <p:nvPr/>
        </p:nvSpPr>
        <p:spPr>
          <a:xfrm>
            <a:off x="13512117" y="2654265"/>
            <a:ext cx="10073178" cy="1902322"/>
          </a:xfrm>
          <a:prstGeom prst="roundRect">
            <a:avLst>
              <a:gd name="adj" fmla="val 10014"/>
            </a:avLst>
          </a:prstGeom>
          <a:gradFill>
            <a:gsLst>
              <a:gs pos="0">
                <a:schemeClr val="accent2"/>
              </a:gs>
              <a:gs pos="100000">
                <a:schemeClr val="accent2">
                  <a:hueOff val="-1101185"/>
                  <a:satOff val="4910"/>
                  <a:lumOff val="-14600"/>
                </a:schemeClr>
              </a:gs>
            </a:gsLst>
            <a:lin ang="5400000"/>
          </a:gradFill>
          <a:ln w="12700">
            <a:miter lim="400000"/>
          </a:ln>
          <a:effectLst>
            <a:outerShdw blurRad="101600" dir="18900000" rotWithShape="0">
              <a:srgbClr val="000000">
                <a:alpha val="80000"/>
              </a:srgbClr>
            </a:outerShdw>
          </a:effectLst>
        </p:spPr>
        <p:txBody>
          <a:bodyPr lIns="71437" tIns="71437" rIns="71437" bIns="71437" anchor="ctr"/>
          <a:lstStyle/>
          <a:p>
            <a:pPr>
              <a:defRPr sz="3200" b="1">
                <a:effectLst>
                  <a:outerShdw blurRad="25400" dist="23998" dir="2700000" rotWithShape="0">
                    <a:srgbClr val="000000">
                      <a:alpha val="31034"/>
                    </a:srgbClr>
                  </a:outerShdw>
                </a:effectLst>
                <a:latin typeface="Helvetica"/>
                <a:ea typeface="Helvetica"/>
                <a:cs typeface="Helvetica"/>
                <a:sym typeface="Helvetica"/>
              </a:defRPr>
            </a:pPr>
            <a:r>
              <a:t>上海虹桥国际机场T1交通中心</a:t>
            </a:r>
          </a:p>
          <a:p>
            <a:pPr>
              <a:defRPr sz="3200">
                <a:solidFill>
                  <a:schemeClr val="accent6">
                    <a:hueOff val="105381"/>
                    <a:satOff val="14341"/>
                    <a:lumOff val="10801"/>
                  </a:schemeClr>
                </a:solidFill>
                <a:effectLst>
                  <a:outerShdw blurRad="25400" dist="23998" dir="2700000" rotWithShape="0">
                    <a:srgbClr val="000000">
                      <a:alpha val="31034"/>
                    </a:srgbClr>
                  </a:outerShdw>
                </a:effectLst>
              </a:defRPr>
            </a:pPr>
            <a:r>
              <a:t>中国第一个纯</a:t>
            </a:r>
            <a:r>
              <a:rPr b="1">
                <a:solidFill>
                  <a:srgbClr val="FF453A"/>
                </a:solidFill>
                <a:latin typeface="Helvetica"/>
                <a:ea typeface="Helvetica"/>
                <a:cs typeface="Helvetica"/>
                <a:sym typeface="Helvetica"/>
              </a:rPr>
              <a:t>Dante</a:t>
            </a:r>
            <a:r>
              <a:t>协议广播系统的机场应用</a:t>
            </a:r>
          </a:p>
        </p:txBody>
      </p:sp>
      <p:graphicFrame>
        <p:nvGraphicFramePr>
          <p:cNvPr id="13" name="表格">
            <a:extLst>
              <a:ext uri="{FF2B5EF4-FFF2-40B4-BE49-F238E27FC236}">
                <a16:creationId xmlns:a16="http://schemas.microsoft.com/office/drawing/2014/main" id="{C07E9883-0667-4931-912D-FE55922BD982}"/>
              </a:ext>
            </a:extLst>
          </p:cNvPr>
          <p:cNvGraphicFramePr/>
          <p:nvPr>
            <p:custDataLst>
              <p:tags r:id="rId1"/>
            </p:custDataLst>
            <p:extLst>
              <p:ext uri="{D42A27DB-BD31-4B8C-83A1-F6EECF244321}">
                <p14:modId xmlns:p14="http://schemas.microsoft.com/office/powerpoint/2010/main" val="624989916"/>
              </p:ext>
            </p:extLst>
          </p:nvPr>
        </p:nvGraphicFramePr>
        <p:xfrm>
          <a:off x="13512016" y="4770461"/>
          <a:ext cx="10060477" cy="4078394"/>
        </p:xfrm>
        <a:graphic>
          <a:graphicData uri="http://schemas.openxmlformats.org/drawingml/2006/table">
            <a:tbl>
              <a:tblPr firstRow="1">
                <a:tableStyleId>{CF821DB8-F4EB-4A41-A1BA-3FCAFE7338EE}</a:tableStyleId>
              </a:tblPr>
              <a:tblGrid>
                <a:gridCol w="10060477">
                  <a:extLst>
                    <a:ext uri="{9D8B030D-6E8A-4147-A177-3AD203B41FA5}">
                      <a16:colId xmlns:a16="http://schemas.microsoft.com/office/drawing/2014/main" val="20000"/>
                    </a:ext>
                  </a:extLst>
                </a:gridCol>
              </a:tblGrid>
              <a:tr h="718397">
                <a:tc>
                  <a:txBody>
                    <a:bodyPr/>
                    <a:lstStyle/>
                    <a:p>
                      <a:pPr>
                        <a:defRPr sz="3200">
                          <a:solidFill>
                            <a:schemeClr val="accent6">
                              <a:hueOff val="105381"/>
                              <a:satOff val="14341"/>
                              <a:lumOff val="10801"/>
                            </a:schemeClr>
                          </a:solidFill>
                          <a:effectLst>
                            <a:outerShdw blurRad="25400" dist="23998" dir="2700000" rotWithShape="0">
                              <a:srgbClr val="000000">
                                <a:alpha val="31034"/>
                              </a:srgbClr>
                            </a:outerShdw>
                          </a:effectLst>
                        </a:defRPr>
                      </a:pPr>
                      <a:r>
                        <a:rPr lang="zh-CN" altLang="en-US" sz="4000" dirty="0"/>
                        <a:t>纯</a:t>
                      </a:r>
                      <a:r>
                        <a:rPr lang="en-US" altLang="zh-CN" sz="4000" b="1" dirty="0">
                          <a:solidFill>
                            <a:srgbClr val="FF453A"/>
                          </a:solidFill>
                          <a:latin typeface="Helvetica"/>
                          <a:ea typeface="Helvetica"/>
                          <a:cs typeface="Helvetica"/>
                          <a:sym typeface="Helvetica"/>
                        </a:rPr>
                        <a:t>Dante</a:t>
                      </a:r>
                      <a:r>
                        <a:rPr lang="zh-CN" altLang="en-US" sz="4000" dirty="0"/>
                        <a:t>协议广播系统的机场候机楼应用</a:t>
                      </a:r>
                    </a:p>
                  </a:txBody>
                  <a:tcPr marL="50800" marR="50800" marT="50800" marB="50800" anchor="ctr" horzOverflow="overflow">
                    <a:lnL w="12700">
                      <a:solidFill>
                        <a:srgbClr val="FFFFFF"/>
                      </a:solidFill>
                      <a:miter lim="400000"/>
                    </a:lnL>
                    <a:lnR w="12700">
                      <a:solidFill>
                        <a:srgbClr val="FFFFFF"/>
                      </a:solidFill>
                      <a:miter lim="400000"/>
                    </a:lnR>
                    <a:solidFill>
                      <a:schemeClr val="accent2"/>
                    </a:solidFill>
                  </a:tcPr>
                </a:tc>
                <a:extLst>
                  <a:ext uri="{0D108BD9-81ED-4DB2-BD59-A6C34878D82A}">
                    <a16:rowId xmlns:a16="http://schemas.microsoft.com/office/drawing/2014/main" val="10000"/>
                  </a:ext>
                </a:extLst>
              </a:tr>
              <a:tr h="718397">
                <a:tc>
                  <a:txBody>
                    <a:bodyPr/>
                    <a:lstStyle/>
                    <a:p>
                      <a:pPr>
                        <a:defRPr sz="3200" b="1">
                          <a:effectLst>
                            <a:outerShdw blurRad="25400" dist="23998" dir="2700000" rotWithShape="0">
                              <a:srgbClr val="000000">
                                <a:alpha val="31034"/>
                              </a:srgbClr>
                            </a:outerShdw>
                          </a:effectLst>
                          <a:latin typeface="Helvetica"/>
                          <a:ea typeface="Helvetica"/>
                          <a:cs typeface="Helvetica"/>
                          <a:sym typeface="Helvetica"/>
                        </a:defRPr>
                      </a:pPr>
                      <a:r>
                        <a:rPr lang="zh-CN" altLang="en-US" sz="4000" dirty="0"/>
                        <a:t>乌鲁木齐地窝堡国际机场</a:t>
                      </a:r>
                      <a:r>
                        <a:rPr lang="en-US" altLang="zh-CN" sz="4000" dirty="0"/>
                        <a:t>T1</a:t>
                      </a:r>
                      <a:r>
                        <a:rPr lang="zh-CN" altLang="en-US" sz="4000" dirty="0"/>
                        <a:t>、</a:t>
                      </a:r>
                      <a:r>
                        <a:rPr lang="en-US" altLang="zh-CN" sz="4000" dirty="0"/>
                        <a:t>T2</a:t>
                      </a:r>
                    </a:p>
                    <a:p>
                      <a:pPr>
                        <a:defRPr sz="3200" b="1">
                          <a:effectLst>
                            <a:outerShdw blurRad="25400" dist="23998" dir="2700000" rotWithShape="0">
                              <a:srgbClr val="000000">
                                <a:alpha val="31034"/>
                              </a:srgbClr>
                            </a:outerShdw>
                          </a:effectLst>
                          <a:latin typeface="Helvetica"/>
                          <a:ea typeface="Helvetica"/>
                          <a:cs typeface="Helvetica"/>
                          <a:sym typeface="Helvetica"/>
                        </a:defRPr>
                      </a:pPr>
                      <a:r>
                        <a:rPr lang="zh-CN" altLang="en-US" sz="4000" dirty="0"/>
                        <a:t>乌鲁木齐地窝堡国际机场</a:t>
                      </a:r>
                      <a:r>
                        <a:rPr lang="en-US" altLang="zh-CN" sz="4000" dirty="0"/>
                        <a:t>T3</a:t>
                      </a:r>
                    </a:p>
                  </a:txBody>
                  <a:tcPr marL="50800" marR="50800" marT="50800" marB="50800" anchor="ctr" horzOverflow="overflow"/>
                </a:tc>
                <a:extLst>
                  <a:ext uri="{0D108BD9-81ED-4DB2-BD59-A6C34878D82A}">
                    <a16:rowId xmlns:a16="http://schemas.microsoft.com/office/drawing/2014/main" val="10001"/>
                  </a:ext>
                </a:extLst>
              </a:tr>
              <a:tr h="718397">
                <a:tc>
                  <a:txBody>
                    <a:bodyPr/>
                    <a:lstStyle/>
                    <a:p>
                      <a:pPr marL="0" marR="0" indent="0" algn="ctr" defTabSz="821055" latinLnBrk="0">
                        <a:lnSpc>
                          <a:spcPct val="100000"/>
                        </a:lnSpc>
                        <a:spcBef>
                          <a:spcPts val="0"/>
                        </a:spcBef>
                        <a:spcAft>
                          <a:spcPts val="0"/>
                        </a:spcAft>
                        <a:buClrTx/>
                        <a:buSzTx/>
                        <a:buFontTx/>
                        <a:buNone/>
                        <a:defRPr sz="3200" b="1">
                          <a:effectLst>
                            <a:outerShdw blurRad="25400" dist="23998" dir="2700000" rotWithShape="0">
                              <a:srgbClr val="000000">
                                <a:alpha val="31034"/>
                              </a:srgbClr>
                            </a:outerShdw>
                          </a:effectLst>
                          <a:latin typeface="Helvetica"/>
                          <a:ea typeface="Helvetica"/>
                          <a:cs typeface="Helvetica"/>
                          <a:sym typeface="Helvetica"/>
                        </a:defRPr>
                      </a:pPr>
                      <a:r>
                        <a:rPr lang="zh-CN" altLang="en-US" sz="4000" b="1" i="0" u="none" strike="noStrike" cap="none" spc="0" baseline="0" dirty="0">
                          <a:solidFill>
                            <a:srgbClr val="FFFFFF"/>
                          </a:solidFill>
                          <a:effectLst>
                            <a:outerShdw blurRad="25400" dist="23998" dir="2700000" rotWithShape="0">
                              <a:srgbClr val="000000">
                                <a:alpha val="31034"/>
                              </a:srgbClr>
                            </a:outerShdw>
                          </a:effectLst>
                          <a:uFillTx/>
                          <a:latin typeface="Helvetica"/>
                          <a:cs typeface="Helvetica"/>
                          <a:sym typeface="Helvetica Light"/>
                        </a:rPr>
                        <a:t>浙江义乌机场</a:t>
                      </a:r>
                    </a:p>
                  </a:txBody>
                  <a:tcPr marL="50800" marR="50800" marT="50800" marB="50800" anchor="ctr" horzOverflow="overflow"/>
                </a:tc>
                <a:extLst>
                  <a:ext uri="{0D108BD9-81ED-4DB2-BD59-A6C34878D82A}">
                    <a16:rowId xmlns:a16="http://schemas.microsoft.com/office/drawing/2014/main" val="10002"/>
                  </a:ext>
                </a:extLst>
              </a:tr>
              <a:tr h="718397">
                <a:tc>
                  <a:txBody>
                    <a:bodyPr/>
                    <a:lstStyle/>
                    <a:p>
                      <a:pPr marL="0" marR="0" lvl="0" indent="0" algn="ctr" defTabSz="821055" eaLnBrk="1" fontAlgn="auto" latinLnBrk="0" hangingPunct="1">
                        <a:lnSpc>
                          <a:spcPct val="100000"/>
                        </a:lnSpc>
                        <a:spcBef>
                          <a:spcPts val="0"/>
                        </a:spcBef>
                        <a:spcAft>
                          <a:spcPts val="0"/>
                        </a:spcAft>
                        <a:buClrTx/>
                        <a:buSzTx/>
                        <a:buFontTx/>
                        <a:buNone/>
                        <a:tabLst/>
                        <a:defRPr sz="3200" b="1">
                          <a:effectLst>
                            <a:outerShdw blurRad="25400" dist="23998" dir="2700000" rotWithShape="0">
                              <a:srgbClr val="000000">
                                <a:alpha val="31034"/>
                              </a:srgbClr>
                            </a:outerShdw>
                          </a:effectLst>
                          <a:latin typeface="Helvetica"/>
                          <a:ea typeface="Helvetica"/>
                          <a:cs typeface="Helvetica"/>
                          <a:sym typeface="Helvetica"/>
                        </a:defRPr>
                      </a:pPr>
                      <a:r>
                        <a:rPr lang="zh-CN" altLang="en-US" sz="4000" b="1" i="0" u="none" strike="noStrike" cap="none" spc="0" baseline="0" dirty="0">
                          <a:solidFill>
                            <a:srgbClr val="FFFFFF"/>
                          </a:solidFill>
                          <a:effectLst>
                            <a:outerShdw blurRad="25400" dist="23998" dir="2700000" rotWithShape="0">
                              <a:srgbClr val="000000">
                                <a:alpha val="31034"/>
                              </a:srgbClr>
                            </a:outerShdw>
                          </a:effectLst>
                          <a:uFillTx/>
                          <a:latin typeface="Helvetica"/>
                          <a:cs typeface="Helvetica"/>
                          <a:sym typeface="Helvetica Light"/>
                        </a:rPr>
                        <a:t>杭州萧山国际机场</a:t>
                      </a:r>
                      <a:r>
                        <a:rPr lang="en-US" altLang="zh-CN" sz="4000" b="1" i="0" u="none" strike="noStrike" cap="none" spc="0" baseline="0" dirty="0">
                          <a:solidFill>
                            <a:srgbClr val="FFFFFF"/>
                          </a:solidFill>
                          <a:effectLst>
                            <a:outerShdw blurRad="25400" dist="23998" dir="2700000" rotWithShape="0">
                              <a:srgbClr val="000000">
                                <a:alpha val="31034"/>
                              </a:srgbClr>
                            </a:outerShdw>
                          </a:effectLst>
                          <a:uFillTx/>
                          <a:latin typeface="Helvetica"/>
                          <a:cs typeface="Helvetica"/>
                          <a:sym typeface="Helvetica Light"/>
                        </a:rPr>
                        <a:t>T4</a:t>
                      </a:r>
                      <a:r>
                        <a:rPr lang="zh-CN" altLang="en-US" sz="4000" dirty="0"/>
                        <a:t>（在建）</a:t>
                      </a:r>
                      <a:endParaRPr lang="en-US" altLang="zh-CN" sz="4000" dirty="0"/>
                    </a:p>
                    <a:p>
                      <a:pPr marL="0" marR="0" lvl="0" indent="0" algn="ctr" defTabSz="821055" eaLnBrk="1" fontAlgn="auto" latinLnBrk="0" hangingPunct="1">
                        <a:lnSpc>
                          <a:spcPct val="100000"/>
                        </a:lnSpc>
                        <a:spcBef>
                          <a:spcPts val="0"/>
                        </a:spcBef>
                        <a:spcAft>
                          <a:spcPts val="0"/>
                        </a:spcAft>
                        <a:buClrTx/>
                        <a:buSzTx/>
                        <a:buFontTx/>
                        <a:buNone/>
                        <a:tabLst/>
                        <a:defRPr sz="3200" b="1">
                          <a:effectLst>
                            <a:outerShdw blurRad="25400" dist="23998" dir="2700000" rotWithShape="0">
                              <a:srgbClr val="000000">
                                <a:alpha val="31034"/>
                              </a:srgbClr>
                            </a:outerShdw>
                          </a:effectLst>
                          <a:latin typeface="Helvetica"/>
                          <a:ea typeface="Helvetica"/>
                          <a:cs typeface="Helvetica"/>
                          <a:sym typeface="Helvetica"/>
                        </a:defRPr>
                      </a:pPr>
                      <a:r>
                        <a:rPr lang="zh-CN" altLang="en-US" sz="4000" b="1" i="0" u="none" strike="noStrike" cap="none" spc="0" baseline="0" dirty="0">
                          <a:solidFill>
                            <a:srgbClr val="FFFFFF"/>
                          </a:solidFill>
                          <a:effectLst>
                            <a:outerShdw blurRad="25400" dist="23998" dir="2700000" rotWithShape="0">
                              <a:srgbClr val="000000">
                                <a:alpha val="31034"/>
                              </a:srgbClr>
                            </a:outerShdw>
                          </a:effectLst>
                          <a:uFillTx/>
                          <a:latin typeface="Helvetica"/>
                          <a:cs typeface="Helvetica"/>
                          <a:sym typeface="Helvetica Light"/>
                        </a:rPr>
                        <a:t>武汉天河国际机场</a:t>
                      </a:r>
                      <a:r>
                        <a:rPr lang="en-US" altLang="zh-CN" sz="4000" b="1" i="0" u="none" strike="noStrike" cap="none" spc="0" baseline="0" dirty="0">
                          <a:solidFill>
                            <a:srgbClr val="FFFFFF"/>
                          </a:solidFill>
                          <a:effectLst>
                            <a:outerShdw blurRad="25400" dist="23998" dir="2700000" rotWithShape="0">
                              <a:srgbClr val="000000">
                                <a:alpha val="31034"/>
                              </a:srgbClr>
                            </a:outerShdw>
                          </a:effectLst>
                          <a:uFillTx/>
                          <a:latin typeface="Helvetica"/>
                          <a:cs typeface="Helvetica"/>
                          <a:sym typeface="Helvetica Light"/>
                        </a:rPr>
                        <a:t>T2</a:t>
                      </a:r>
                      <a:r>
                        <a:rPr lang="zh-CN" altLang="en-US" sz="4000" b="1" i="0" u="none" strike="noStrike" cap="none" spc="0" baseline="0" dirty="0">
                          <a:solidFill>
                            <a:srgbClr val="FFFFFF"/>
                          </a:solidFill>
                          <a:effectLst>
                            <a:outerShdw blurRad="25400" dist="23998" dir="2700000" rotWithShape="0">
                              <a:srgbClr val="000000">
                                <a:alpha val="31034"/>
                              </a:srgbClr>
                            </a:outerShdw>
                          </a:effectLst>
                          <a:uFillTx/>
                          <a:latin typeface="Helvetica"/>
                          <a:cs typeface="Helvetica"/>
                          <a:sym typeface="Helvetica Light"/>
                        </a:rPr>
                        <a:t>（在建）</a:t>
                      </a:r>
                    </a:p>
                  </a:txBody>
                  <a:tcPr marL="50800" marR="50800" marT="50800" marB="50800" anchor="ctr" horzOverflow="overflow"/>
                </a:tc>
                <a:extLst>
                  <a:ext uri="{0D108BD9-81ED-4DB2-BD59-A6C34878D82A}">
                    <a16:rowId xmlns:a16="http://schemas.microsoft.com/office/drawing/2014/main" val="10003"/>
                  </a:ext>
                </a:extLst>
              </a:tr>
            </a:tbl>
          </a:graphicData>
        </a:graphic>
      </p:graphicFrame>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 name="广播并发数"/>
          <p:cNvSpPr txBox="1">
            <a:spLocks noGrp="1"/>
          </p:cNvSpPr>
          <p:nvPr>
            <p:ph type="title"/>
          </p:nvPr>
        </p:nvSpPr>
        <p:spPr>
          <a:prstGeom prst="rect">
            <a:avLst/>
          </a:prstGeom>
        </p:spPr>
        <p:txBody>
          <a:bodyPr/>
          <a:lstStyle>
            <a:lvl1pPr>
              <a:defRPr>
                <a:solidFill>
                  <a:schemeClr val="accent1">
                    <a:hueOff val="-137333"/>
                    <a:satOff val="-2150"/>
                    <a:lumOff val="15684"/>
                  </a:schemeClr>
                </a:solidFill>
              </a:defRPr>
            </a:lvl1pPr>
          </a:lstStyle>
          <a:p>
            <a:r>
              <a:rPr lang="zh-CN" altLang="en-US" dirty="0"/>
              <a:t>关于</a:t>
            </a:r>
            <a:r>
              <a:rPr dirty="0" err="1"/>
              <a:t>广播并发数</a:t>
            </a:r>
            <a:r>
              <a:rPr lang="zh-CN" altLang="en-US" dirty="0"/>
              <a:t>的说明</a:t>
            </a:r>
            <a:endParaRPr dirty="0"/>
          </a:p>
        </p:txBody>
      </p:sp>
      <p:sp>
        <p:nvSpPr>
          <p:cNvPr id="144" name="IED系统广播并发数，只和自动航班广播以及VOIP内通有关。…"/>
          <p:cNvSpPr txBox="1">
            <a:spLocks noGrp="1"/>
          </p:cNvSpPr>
          <p:nvPr>
            <p:ph type="body" sz="half" idx="1"/>
          </p:nvPr>
        </p:nvSpPr>
        <p:spPr>
          <a:xfrm>
            <a:off x="4387453" y="6032357"/>
            <a:ext cx="16799952" cy="4843364"/>
          </a:xfrm>
          <a:prstGeom prst="rect">
            <a:avLst/>
          </a:prstGeom>
        </p:spPr>
        <p:txBody>
          <a:bodyPr>
            <a:normAutofit fontScale="92500" lnSpcReduction="20000"/>
          </a:bodyPr>
          <a:lstStyle/>
          <a:p>
            <a:pPr marL="488000" indent="-488000" defTabSz="640794">
              <a:spcBef>
                <a:spcPts val="4600"/>
              </a:spcBef>
              <a:defRPr sz="4055"/>
            </a:pPr>
            <a:r>
              <a:rPr dirty="0" err="1"/>
              <a:t>IED系统广播并发数，</a:t>
            </a:r>
            <a:r>
              <a:rPr dirty="0" err="1">
                <a:solidFill>
                  <a:schemeClr val="accent6">
                    <a:hueOff val="105381"/>
                    <a:satOff val="14341"/>
                    <a:lumOff val="10801"/>
                  </a:schemeClr>
                </a:solidFill>
              </a:rPr>
              <a:t>只和</a:t>
            </a:r>
            <a:r>
              <a:rPr dirty="0" err="1"/>
              <a:t>自动航班广播以及VOIP内通有关</a:t>
            </a:r>
            <a:r>
              <a:rPr dirty="0"/>
              <a:t>。</a:t>
            </a:r>
          </a:p>
          <a:p>
            <a:pPr marL="488000" indent="-488000" defTabSz="640794">
              <a:spcBef>
                <a:spcPts val="4600"/>
              </a:spcBef>
              <a:defRPr sz="4055"/>
            </a:pPr>
            <a:r>
              <a:rPr dirty="0" err="1"/>
              <a:t>呼叫站的人工广播、背景音乐、噪音探测等都</a:t>
            </a:r>
            <a:r>
              <a:rPr dirty="0" err="1">
                <a:solidFill>
                  <a:schemeClr val="accent6">
                    <a:hueOff val="105381"/>
                    <a:satOff val="14341"/>
                    <a:lumOff val="10801"/>
                  </a:schemeClr>
                </a:solidFill>
              </a:rPr>
              <a:t>不占用</a:t>
            </a:r>
            <a:r>
              <a:rPr dirty="0" err="1"/>
              <a:t>系统并发数</a:t>
            </a:r>
            <a:r>
              <a:rPr dirty="0"/>
              <a:t>。</a:t>
            </a:r>
          </a:p>
          <a:p>
            <a:pPr marL="488000" indent="-488000" defTabSz="640794">
              <a:spcBef>
                <a:spcPts val="4600"/>
              </a:spcBef>
              <a:defRPr sz="4055"/>
            </a:pPr>
            <a:r>
              <a:rPr dirty="0" err="1"/>
              <a:t>IED系统是个</a:t>
            </a:r>
            <a:r>
              <a:rPr dirty="0" err="1">
                <a:solidFill>
                  <a:schemeClr val="accent6">
                    <a:hueOff val="105381"/>
                    <a:satOff val="14341"/>
                    <a:lumOff val="10801"/>
                  </a:schemeClr>
                </a:solidFill>
              </a:rPr>
              <a:t>全动态</a:t>
            </a:r>
            <a:r>
              <a:rPr dirty="0" err="1"/>
              <a:t>音频路由的系统。这正是数字系统的特点和优势</a:t>
            </a:r>
            <a:r>
              <a:rPr lang="zh-CN" altLang="en-US" dirty="0"/>
              <a:t>，不同与其</a:t>
            </a:r>
            <a:r>
              <a:rPr dirty="0" err="1"/>
              <a:t>他任何其它产品的系统的</a:t>
            </a:r>
            <a:r>
              <a:rPr dirty="0" err="1">
                <a:solidFill>
                  <a:schemeClr val="accent6">
                    <a:hueOff val="105381"/>
                    <a:satOff val="14341"/>
                    <a:lumOff val="10801"/>
                  </a:schemeClr>
                </a:solidFill>
              </a:rPr>
              <a:t>任何输入</a:t>
            </a:r>
            <a:r>
              <a:rPr dirty="0" err="1"/>
              <a:t>都</a:t>
            </a:r>
            <a:r>
              <a:rPr dirty="0" err="1">
                <a:solidFill>
                  <a:schemeClr val="accent6">
                    <a:hueOff val="105381"/>
                    <a:satOff val="14341"/>
                    <a:lumOff val="10801"/>
                  </a:schemeClr>
                </a:solidFill>
              </a:rPr>
              <a:t>占用</a:t>
            </a:r>
            <a:r>
              <a:rPr dirty="0" err="1"/>
              <a:t>系统的并发数</a:t>
            </a:r>
            <a:r>
              <a:rPr dirty="0"/>
              <a:t>。</a:t>
            </a:r>
            <a:endParaRPr lang="en-US" dirty="0"/>
          </a:p>
          <a:p>
            <a:pPr marL="488000" indent="-488000" defTabSz="640794">
              <a:spcBef>
                <a:spcPts val="4600"/>
              </a:spcBef>
              <a:defRPr sz="4055"/>
            </a:pPr>
            <a:r>
              <a:rPr lang="zh-CN" altLang="en-US" dirty="0"/>
              <a:t>通常意义下的“</a:t>
            </a:r>
            <a:r>
              <a:rPr lang="en-US" altLang="zh-CN" b="1" dirty="0">
                <a:solidFill>
                  <a:srgbClr val="FF0000"/>
                </a:solidFill>
              </a:rPr>
              <a:t>N*M</a:t>
            </a:r>
            <a:r>
              <a:rPr lang="zh-CN" altLang="en-US" dirty="0"/>
              <a:t>”的输入</a:t>
            </a:r>
            <a:r>
              <a:rPr lang="en-US" altLang="zh-CN" dirty="0"/>
              <a:t>/</a:t>
            </a:r>
            <a:r>
              <a:rPr lang="zh-CN" altLang="en-US" dirty="0"/>
              <a:t>输出 的矩阵规模，</a:t>
            </a:r>
            <a:r>
              <a:rPr lang="en-US" altLang="zh-CN" b="1" dirty="0">
                <a:solidFill>
                  <a:srgbClr val="FF0000"/>
                </a:solidFill>
              </a:rPr>
              <a:t>N</a:t>
            </a:r>
            <a:r>
              <a:rPr lang="zh-CN" altLang="en-US" dirty="0"/>
              <a:t>对</a:t>
            </a:r>
            <a:r>
              <a:rPr lang="en-US" altLang="zh-CN" dirty="0"/>
              <a:t>IED</a:t>
            </a:r>
            <a:r>
              <a:rPr lang="zh-CN" altLang="en-US" dirty="0"/>
              <a:t>系统没有意义，</a:t>
            </a:r>
            <a:r>
              <a:rPr lang="en-US" altLang="zh-CN" b="1" dirty="0">
                <a:solidFill>
                  <a:srgbClr val="FF0000"/>
                </a:solidFill>
              </a:rPr>
              <a:t>M</a:t>
            </a:r>
            <a:r>
              <a:rPr lang="en-US" altLang="zh-CN" dirty="0"/>
              <a:t> </a:t>
            </a:r>
            <a:r>
              <a:rPr lang="zh-CN" altLang="en-US" dirty="0"/>
              <a:t>指的是回路数，</a:t>
            </a:r>
            <a:r>
              <a:rPr lang="zh-CN" altLang="en-US" dirty="0">
                <a:solidFill>
                  <a:srgbClr val="FF0000"/>
                </a:solidFill>
              </a:rPr>
              <a:t>单台</a:t>
            </a:r>
            <a:r>
              <a:rPr lang="zh-CN" altLang="en-US" dirty="0"/>
              <a:t>矩阵主机，</a:t>
            </a:r>
            <a:r>
              <a:rPr lang="en-US" altLang="zh-CN" dirty="0">
                <a:solidFill>
                  <a:srgbClr val="FF0000"/>
                </a:solidFill>
              </a:rPr>
              <a:t>M</a:t>
            </a:r>
            <a:r>
              <a:rPr lang="en-US" altLang="zh-CN" dirty="0"/>
              <a:t>&lt; 512.</a:t>
            </a:r>
            <a:endParaRPr dirty="0"/>
          </a:p>
        </p:txBody>
      </p:sp>
      <p:sp>
        <p:nvSpPr>
          <p:cNvPr id="4" name="T112C - Cobranet">
            <a:extLst>
              <a:ext uri="{FF2B5EF4-FFF2-40B4-BE49-F238E27FC236}">
                <a16:creationId xmlns:a16="http://schemas.microsoft.com/office/drawing/2014/main" id="{8BD1250D-17FD-46B6-B663-0B6571790262}"/>
              </a:ext>
            </a:extLst>
          </p:cNvPr>
          <p:cNvSpPr txBox="1"/>
          <p:nvPr/>
        </p:nvSpPr>
        <p:spPr>
          <a:xfrm>
            <a:off x="3877129" y="4317474"/>
            <a:ext cx="13160653" cy="94448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71437" tIns="71437" rIns="71437" bIns="71437" anchor="ctr">
            <a:spAutoFit/>
          </a:bodyPr>
          <a:lstStyle/>
          <a:p>
            <a:pPr algn="l"/>
            <a:r>
              <a:rPr lang="en-US" altLang="zh-CN" dirty="0"/>
              <a:t>IED</a:t>
            </a:r>
            <a:r>
              <a:rPr lang="zh-CN" altLang="en-US" dirty="0"/>
              <a:t>系统的并发数概念和其它产品完全不同。</a:t>
            </a:r>
            <a:endParaRPr dirty="0"/>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 name="说明"/>
          <p:cNvSpPr txBox="1">
            <a:spLocks noGrp="1"/>
          </p:cNvSpPr>
          <p:nvPr>
            <p:ph type="title"/>
          </p:nvPr>
        </p:nvSpPr>
        <p:spPr>
          <a:prstGeom prst="rect">
            <a:avLst/>
          </a:prstGeom>
        </p:spPr>
        <p:txBody>
          <a:bodyPr/>
          <a:lstStyle>
            <a:lvl1pPr>
              <a:defRPr>
                <a:solidFill>
                  <a:schemeClr val="accent1">
                    <a:hueOff val="-137333"/>
                    <a:satOff val="-2150"/>
                    <a:lumOff val="15684"/>
                  </a:schemeClr>
                </a:solidFill>
              </a:defRPr>
            </a:lvl1pPr>
          </a:lstStyle>
          <a:p>
            <a:r>
              <a:rPr lang="zh-CN" altLang="en-US" dirty="0"/>
              <a:t>协议使用</a:t>
            </a:r>
            <a:r>
              <a:rPr dirty="0" err="1"/>
              <a:t>说明</a:t>
            </a:r>
            <a:endParaRPr dirty="0"/>
          </a:p>
        </p:txBody>
      </p:sp>
      <p:sp>
        <p:nvSpPr>
          <p:cNvPr id="166" name="IED公司自2017年9月1日起，IED GlobalCom IP 100系列主机上市。…"/>
          <p:cNvSpPr txBox="1">
            <a:spLocks noGrp="1"/>
          </p:cNvSpPr>
          <p:nvPr>
            <p:ph type="body" idx="1"/>
          </p:nvPr>
        </p:nvSpPr>
        <p:spPr>
          <a:xfrm>
            <a:off x="2758761" y="3524248"/>
            <a:ext cx="18866478" cy="8896351"/>
          </a:xfrm>
          <a:prstGeom prst="rect">
            <a:avLst/>
          </a:prstGeom>
        </p:spPr>
        <p:txBody>
          <a:bodyPr>
            <a:normAutofit/>
          </a:bodyPr>
          <a:lstStyle/>
          <a:p>
            <a:pPr marL="425436" indent="-425436" defTabSz="558641">
              <a:spcBef>
                <a:spcPts val="4000"/>
              </a:spcBef>
              <a:defRPr sz="3536"/>
            </a:pPr>
            <a:r>
              <a:rPr lang="zh-CN" altLang="en-US" sz="4000" dirty="0"/>
              <a:t>由于</a:t>
            </a:r>
            <a:r>
              <a:rPr lang="en-US" altLang="zh-CN" sz="4000" dirty="0" err="1"/>
              <a:t>CobraNet</a:t>
            </a:r>
            <a:r>
              <a:rPr lang="en-US" altLang="zh-CN" sz="4000" dirty="0"/>
              <a:t> </a:t>
            </a:r>
            <a:r>
              <a:rPr lang="zh-CN" altLang="en-US" sz="4000" dirty="0"/>
              <a:t>技术已经进入技术生命的末期，</a:t>
            </a:r>
            <a:r>
              <a:rPr lang="en-US" altLang="zh-CN" sz="4000" dirty="0"/>
              <a:t> </a:t>
            </a:r>
            <a:r>
              <a:rPr lang="en-US" altLang="zh-CN" sz="4000" dirty="0" err="1"/>
              <a:t>CobraNet</a:t>
            </a:r>
            <a:r>
              <a:rPr lang="en-US" altLang="zh-CN" sz="4000" dirty="0"/>
              <a:t> </a:t>
            </a:r>
            <a:r>
              <a:rPr lang="zh-CN" altLang="en-US" sz="4000" dirty="0"/>
              <a:t>芯片已经退市，</a:t>
            </a:r>
            <a:r>
              <a:rPr sz="4000" dirty="0" err="1"/>
              <a:t>IED公司</a:t>
            </a:r>
            <a:r>
              <a:rPr sz="4000" dirty="0" err="1">
                <a:solidFill>
                  <a:srgbClr val="FF0000"/>
                </a:solidFill>
              </a:rPr>
              <a:t>停止</a:t>
            </a:r>
            <a:r>
              <a:rPr sz="4000" dirty="0" err="1"/>
              <a:t>对基于CobraNet协议的产品开发</a:t>
            </a:r>
            <a:r>
              <a:rPr lang="zh-CN" altLang="en-US" sz="4000" dirty="0"/>
              <a:t>。</a:t>
            </a:r>
            <a:endParaRPr lang="en-US" sz="4000" dirty="0"/>
          </a:p>
          <a:p>
            <a:pPr marL="425436" indent="-425436" defTabSz="558641">
              <a:spcBef>
                <a:spcPts val="4000"/>
              </a:spcBef>
              <a:defRPr sz="3536"/>
            </a:pPr>
            <a:r>
              <a:rPr lang="en-US" altLang="zh-CN" sz="4000" dirty="0"/>
              <a:t>IED</a:t>
            </a:r>
            <a:r>
              <a:rPr lang="zh-CN" altLang="en-US" sz="4000" dirty="0"/>
              <a:t>公司</a:t>
            </a:r>
            <a:r>
              <a:rPr lang="en-US" altLang="zh-CN" sz="4000" dirty="0">
                <a:solidFill>
                  <a:srgbClr val="FF0000"/>
                </a:solidFill>
              </a:rPr>
              <a:t>2019</a:t>
            </a:r>
            <a:r>
              <a:rPr lang="zh-CN" altLang="en-US" sz="4000" dirty="0"/>
              <a:t>年开始</a:t>
            </a:r>
            <a:r>
              <a:rPr sz="4000" dirty="0" err="1"/>
              <a:t>全面投入到</a:t>
            </a:r>
            <a:r>
              <a:rPr lang="zh-CN" altLang="en-US" sz="4000" dirty="0"/>
              <a:t>基于</a:t>
            </a:r>
            <a:r>
              <a:rPr lang="en-US" altLang="zh-CN" sz="4000" dirty="0"/>
              <a:t>AES</a:t>
            </a:r>
            <a:r>
              <a:rPr lang="zh-CN" altLang="en-US" sz="4000" dirty="0"/>
              <a:t> </a:t>
            </a:r>
            <a:r>
              <a:rPr lang="en-US" altLang="zh-CN" sz="4000" dirty="0"/>
              <a:t>67/70</a:t>
            </a:r>
            <a:r>
              <a:rPr lang="zh-CN" altLang="en-US" sz="4000" dirty="0"/>
              <a:t>的标准</a:t>
            </a:r>
            <a:r>
              <a:rPr sz="4000" dirty="0" err="1"/>
              <a:t>Dante协议的产品开发</a:t>
            </a:r>
            <a:r>
              <a:rPr lang="zh-CN" altLang="en-US" sz="4000" dirty="0"/>
              <a:t>上。</a:t>
            </a:r>
            <a:endParaRPr sz="4000" dirty="0"/>
          </a:p>
          <a:p>
            <a:pPr marL="425436" indent="-425436" defTabSz="558641">
              <a:spcBef>
                <a:spcPts val="4000"/>
              </a:spcBef>
              <a:defRPr sz="3536"/>
            </a:pPr>
            <a:r>
              <a:rPr lang="zh-CN" altLang="en-US" sz="4000" dirty="0">
                <a:solidFill>
                  <a:srgbClr val="FF0000"/>
                </a:solidFill>
              </a:rPr>
              <a:t>不再</a:t>
            </a:r>
            <a:r>
              <a:rPr lang="zh-CN" altLang="en-US" sz="4000" dirty="0"/>
              <a:t>提供</a:t>
            </a:r>
            <a:r>
              <a:rPr lang="en-US" altLang="zh-CN" sz="4000" dirty="0" err="1"/>
              <a:t>CobraNet</a:t>
            </a:r>
            <a:r>
              <a:rPr lang="zh-CN" altLang="en-US" sz="4000" dirty="0"/>
              <a:t>协议的新建系统的解决方案。</a:t>
            </a:r>
            <a:endParaRPr lang="en-US" altLang="zh-CN" sz="4000" dirty="0"/>
          </a:p>
          <a:p>
            <a:pPr marL="425436" indent="-425436" defTabSz="558641">
              <a:spcBef>
                <a:spcPts val="4000"/>
              </a:spcBef>
              <a:defRPr sz="3536"/>
            </a:pPr>
            <a:r>
              <a:rPr lang="zh-CN" altLang="en-US" sz="4000" dirty="0"/>
              <a:t>原</a:t>
            </a:r>
            <a:r>
              <a:rPr lang="en-US" altLang="zh-CN" sz="4000" dirty="0" err="1"/>
              <a:t>CobraNet</a:t>
            </a:r>
            <a:r>
              <a:rPr lang="zh-CN" altLang="en-US" sz="4000" dirty="0"/>
              <a:t>系统的产品维护还能延续到大约</a:t>
            </a:r>
            <a:r>
              <a:rPr lang="en-US" altLang="zh-CN" sz="4000" dirty="0">
                <a:solidFill>
                  <a:srgbClr val="FF0000"/>
                </a:solidFill>
              </a:rPr>
              <a:t>2027</a:t>
            </a:r>
            <a:r>
              <a:rPr lang="zh-CN" altLang="en-US" sz="4000" dirty="0">
                <a:solidFill>
                  <a:srgbClr val="FF0000"/>
                </a:solidFill>
              </a:rPr>
              <a:t>年</a:t>
            </a:r>
            <a:r>
              <a:rPr lang="zh-CN" altLang="en-US" sz="4000" dirty="0"/>
              <a:t>。</a:t>
            </a:r>
            <a:endParaRPr lang="en-US" altLang="zh-CN" sz="4000" dirty="0"/>
          </a:p>
          <a:p>
            <a:pPr marL="425436" indent="-425436" defTabSz="558641">
              <a:spcBef>
                <a:spcPts val="4000"/>
              </a:spcBef>
              <a:defRPr sz="3536"/>
            </a:pPr>
            <a:r>
              <a:rPr lang="zh-CN" altLang="en-US" sz="4000" dirty="0"/>
              <a:t>对于早期已停产退市</a:t>
            </a:r>
            <a:r>
              <a:rPr lang="en-US" altLang="zh-CN" sz="4000" dirty="0" err="1"/>
              <a:t>CobraNet</a:t>
            </a:r>
            <a:r>
              <a:rPr lang="zh-CN" altLang="en-US" sz="4000" dirty="0"/>
              <a:t>产品替换用后期的更新</a:t>
            </a:r>
            <a:r>
              <a:rPr lang="en-US" altLang="zh-CN" sz="4000" dirty="0" err="1"/>
              <a:t>CobraNet</a:t>
            </a:r>
            <a:r>
              <a:rPr lang="zh-CN" altLang="en-US" sz="4000" dirty="0"/>
              <a:t>产品替代。</a:t>
            </a:r>
            <a:endParaRPr lang="en-US" altLang="zh-CN" sz="4000" dirty="0"/>
          </a:p>
          <a:p>
            <a:pPr marL="425436" indent="-425436" defTabSz="558641">
              <a:spcBef>
                <a:spcPts val="4000"/>
              </a:spcBef>
              <a:defRPr sz="3536"/>
            </a:pPr>
            <a:r>
              <a:rPr sz="4000" dirty="0" err="1"/>
              <a:t>IED公司是率先将全套纯Dante数字广播系统应用在机场公共广播系统的公司</a:t>
            </a:r>
            <a:r>
              <a:rPr sz="4000" dirty="0"/>
              <a:t>。</a:t>
            </a:r>
          </a:p>
        </p:txBody>
      </p:sp>
      <p:pic>
        <p:nvPicPr>
          <p:cNvPr id="167" name="图像" descr="图像"/>
          <p:cNvPicPr>
            <a:picLocks noChangeAspect="1"/>
          </p:cNvPicPr>
          <p:nvPr/>
        </p:nvPicPr>
        <p:blipFill>
          <a:blip r:embed="rId2"/>
          <a:stretch>
            <a:fillRect/>
          </a:stretch>
        </p:blipFill>
        <p:spPr>
          <a:xfrm>
            <a:off x="17085526" y="3554016"/>
            <a:ext cx="4282524" cy="678420"/>
          </a:xfrm>
          <a:prstGeom prst="rect">
            <a:avLst/>
          </a:prstGeom>
          <a:ln w="12700">
            <a:miter lim="400000"/>
          </a:ln>
        </p:spPr>
      </p:pic>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易维护性"/>
          <p:cNvSpPr txBox="1">
            <a:spLocks noGrp="1"/>
          </p:cNvSpPr>
          <p:nvPr>
            <p:ph type="title"/>
          </p:nvPr>
        </p:nvSpPr>
        <p:spPr>
          <a:xfrm>
            <a:off x="2458995" y="571500"/>
            <a:ext cx="20388648" cy="2982516"/>
          </a:xfrm>
          <a:prstGeom prst="rect">
            <a:avLst/>
          </a:prstGeom>
        </p:spPr>
        <p:txBody>
          <a:bodyPr>
            <a:normAutofit fontScale="90000"/>
          </a:bodyPr>
          <a:lstStyle>
            <a:lvl1pPr>
              <a:defRPr>
                <a:solidFill>
                  <a:schemeClr val="accent1">
                    <a:hueOff val="-137333"/>
                    <a:satOff val="-2150"/>
                    <a:lumOff val="15684"/>
                  </a:schemeClr>
                </a:solidFill>
              </a:defRPr>
            </a:lvl1pPr>
          </a:lstStyle>
          <a:p>
            <a:r>
              <a:rPr lang="zh-CN" altLang="en-US" dirty="0"/>
              <a:t>验证系统的</a:t>
            </a:r>
            <a:r>
              <a:rPr lang="en-US" altLang="zh-CN" dirty="0"/>
              <a:t>Dante</a:t>
            </a:r>
            <a:r>
              <a:rPr lang="zh-CN" altLang="en-US" dirty="0"/>
              <a:t>协议产品的真实性</a:t>
            </a:r>
            <a:endParaRPr dirty="0"/>
          </a:p>
        </p:txBody>
      </p:sp>
      <p:sp>
        <p:nvSpPr>
          <p:cNvPr id="147" name="IED系统采用基于网络的全数字产品，一个网络入口就可以实现对所有的广播设备远程维护提供了良好的技术基础。…"/>
          <p:cNvSpPr txBox="1">
            <a:spLocks noGrp="1"/>
          </p:cNvSpPr>
          <p:nvPr>
            <p:ph type="body" sz="half" idx="1"/>
          </p:nvPr>
        </p:nvSpPr>
        <p:spPr>
          <a:xfrm>
            <a:off x="3448692" y="3998631"/>
            <a:ext cx="18614474" cy="7431369"/>
          </a:xfrm>
          <a:prstGeom prst="rect">
            <a:avLst/>
          </a:prstGeom>
        </p:spPr>
        <p:txBody>
          <a:bodyPr>
            <a:normAutofit/>
          </a:bodyPr>
          <a:lstStyle/>
          <a:p>
            <a:pPr marL="437949" indent="-437949" defTabSz="575071">
              <a:spcBef>
                <a:spcPts val="4100"/>
              </a:spcBef>
              <a:defRPr sz="3639"/>
            </a:pPr>
            <a:r>
              <a:rPr lang="en-US" dirty="0"/>
              <a:t>Dante </a:t>
            </a:r>
            <a:r>
              <a:rPr lang="zh-CN" altLang="en-US" dirty="0"/>
              <a:t>协议是</a:t>
            </a:r>
            <a:r>
              <a:rPr lang="en-US" altLang="zh-CN" dirty="0" err="1"/>
              <a:t>Audinate</a:t>
            </a:r>
            <a:r>
              <a:rPr lang="zh-CN" altLang="en-US" dirty="0"/>
              <a:t>提供的国际标准，所有采用</a:t>
            </a:r>
            <a:r>
              <a:rPr lang="en-US" altLang="zh-CN" dirty="0"/>
              <a:t>Dante</a:t>
            </a:r>
            <a:r>
              <a:rPr lang="zh-CN" altLang="en-US" dirty="0"/>
              <a:t>系统的产品都需要通过</a:t>
            </a:r>
            <a:r>
              <a:rPr lang="en-US" altLang="zh-CN" dirty="0" err="1"/>
              <a:t>Audinate</a:t>
            </a:r>
            <a:r>
              <a:rPr lang="en-US" altLang="zh-CN" dirty="0"/>
              <a:t> </a:t>
            </a:r>
            <a:r>
              <a:rPr lang="zh-CN" altLang="en-US" dirty="0"/>
              <a:t>的认证</a:t>
            </a:r>
            <a:r>
              <a:rPr dirty="0"/>
              <a:t>。</a:t>
            </a:r>
          </a:p>
          <a:p>
            <a:pPr marL="437949" indent="-437949" defTabSz="575071">
              <a:spcBef>
                <a:spcPts val="4100"/>
              </a:spcBef>
              <a:defRPr sz="3639"/>
            </a:pPr>
            <a:r>
              <a:rPr lang="en-US" altLang="zh-CN" dirty="0" err="1"/>
              <a:t>Audinate</a:t>
            </a:r>
            <a:r>
              <a:rPr lang="en-US" altLang="zh-CN" dirty="0"/>
              <a:t> </a:t>
            </a:r>
            <a:r>
              <a:rPr lang="zh-CN" altLang="en-US" dirty="0"/>
              <a:t>为避免出现某个品牌仅其中某个产品采用</a:t>
            </a:r>
            <a:r>
              <a:rPr lang="en-US" altLang="zh-CN" dirty="0"/>
              <a:t>Dante</a:t>
            </a:r>
            <a:r>
              <a:rPr lang="zh-CN" altLang="en-US" dirty="0"/>
              <a:t>协议就号称全系统都是</a:t>
            </a:r>
            <a:r>
              <a:rPr lang="en-US" altLang="zh-CN" dirty="0"/>
              <a:t>Dante</a:t>
            </a:r>
            <a:r>
              <a:rPr lang="zh-CN" altLang="en-US" dirty="0"/>
              <a:t>系统的瞒天过海的情况，对所有采用</a:t>
            </a:r>
            <a:r>
              <a:rPr lang="en-US" altLang="zh-CN" dirty="0"/>
              <a:t>Dante</a:t>
            </a:r>
            <a:r>
              <a:rPr lang="zh-CN" altLang="en-US" dirty="0"/>
              <a:t>协议的全部的具体某个品牌的具体某个产品型号都进行了公示。供用户查验</a:t>
            </a:r>
            <a:r>
              <a:rPr dirty="0"/>
              <a:t>。</a:t>
            </a:r>
          </a:p>
          <a:p>
            <a:pPr marL="437949" indent="-437949" defTabSz="575071">
              <a:spcBef>
                <a:spcPts val="4100"/>
              </a:spcBef>
              <a:defRPr sz="3639"/>
            </a:pPr>
            <a:r>
              <a:rPr lang="zh-CN" altLang="en-US" dirty="0"/>
              <a:t>查询地址：</a:t>
            </a:r>
            <a:r>
              <a:rPr lang="en-US" altLang="zh-CN" dirty="0"/>
              <a:t> </a:t>
            </a:r>
            <a:r>
              <a:rPr lang="en-US" altLang="zh-CN" dirty="0">
                <a:hlinkClick r:id="rId2"/>
              </a:rPr>
              <a:t>https://www.audinate.com/products/dante-enabled?lang=zh-hans</a:t>
            </a:r>
            <a:r>
              <a:rPr lang="en-US" altLang="zh-CN" dirty="0"/>
              <a:t> </a:t>
            </a:r>
            <a:r>
              <a:rPr lang="en-US" dirty="0"/>
              <a:t>  </a:t>
            </a:r>
            <a:r>
              <a:rPr dirty="0"/>
              <a:t>。</a:t>
            </a:r>
            <a:endParaRPr lang="en-US" dirty="0"/>
          </a:p>
          <a:p>
            <a:pPr marL="437949" indent="-437949" defTabSz="575071">
              <a:spcBef>
                <a:spcPts val="4100"/>
              </a:spcBef>
              <a:defRPr sz="3639"/>
            </a:pPr>
            <a:r>
              <a:rPr lang="en-US" altLang="zh-CN" dirty="0" err="1"/>
              <a:t>AtlasIED</a:t>
            </a:r>
            <a:r>
              <a:rPr lang="zh-CN" altLang="en-US" dirty="0"/>
              <a:t>系统是第一个将先进的</a:t>
            </a:r>
            <a:r>
              <a:rPr lang="en-US" altLang="zh-CN" dirty="0"/>
              <a:t>Dante</a:t>
            </a:r>
            <a:r>
              <a:rPr lang="zh-CN" altLang="en-US" dirty="0"/>
              <a:t>系统用于机场公共广播系统建设的产品。第一个案例是美国纽约的约翰</a:t>
            </a:r>
            <a:r>
              <a:rPr lang="en-US" altLang="zh-CN" dirty="0"/>
              <a:t>.</a:t>
            </a:r>
            <a:r>
              <a:rPr lang="zh-CN" altLang="en-US" dirty="0"/>
              <a:t>肯尼迪国际机场 （</a:t>
            </a:r>
            <a:r>
              <a:rPr lang="en-US" altLang="zh-CN" dirty="0"/>
              <a:t>2018</a:t>
            </a:r>
            <a:r>
              <a:rPr lang="zh-CN" altLang="en-US" dirty="0"/>
              <a:t>年）。。。。。。</a:t>
            </a:r>
            <a:endParaRPr dirty="0"/>
          </a:p>
        </p:txBody>
      </p:sp>
    </p:spTree>
    <p:extLst>
      <p:ext uri="{BB962C8B-B14F-4D97-AF65-F5344CB8AC3E}">
        <p14:creationId xmlns:p14="http://schemas.microsoft.com/office/powerpoint/2010/main" val="4218237373"/>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 name="完整系统配置"/>
          <p:cNvSpPr txBox="1">
            <a:spLocks noGrp="1"/>
          </p:cNvSpPr>
          <p:nvPr>
            <p:ph type="ctrTitle"/>
          </p:nvPr>
        </p:nvSpPr>
        <p:spPr>
          <a:xfrm>
            <a:off x="4833937" y="458994"/>
            <a:ext cx="14716126" cy="1882748"/>
          </a:xfrm>
          <a:prstGeom prst="rect">
            <a:avLst/>
          </a:prstGeom>
        </p:spPr>
        <p:txBody>
          <a:bodyPr>
            <a:normAutofit/>
          </a:bodyPr>
          <a:lstStyle>
            <a:lvl1pPr>
              <a:defRPr>
                <a:solidFill>
                  <a:schemeClr val="accent1">
                    <a:hueOff val="-137333"/>
                    <a:satOff val="-2150"/>
                    <a:lumOff val="15684"/>
                  </a:schemeClr>
                </a:solidFill>
              </a:defRPr>
            </a:lvl1pPr>
          </a:lstStyle>
          <a:p>
            <a:r>
              <a:rPr sz="8800" dirty="0" err="1"/>
              <a:t>完整系统</a:t>
            </a:r>
            <a:r>
              <a:rPr lang="zh-CN" altLang="en-US" sz="8800" dirty="0"/>
              <a:t>硬件</a:t>
            </a:r>
            <a:r>
              <a:rPr sz="8800" dirty="0" err="1"/>
              <a:t>配置</a:t>
            </a:r>
            <a:r>
              <a:rPr lang="zh-CN" altLang="en-US" sz="8800" dirty="0"/>
              <a:t>清单</a:t>
            </a:r>
            <a:endParaRPr sz="5300" dirty="0">
              <a:solidFill>
                <a:srgbClr val="FF0000"/>
              </a:solidFill>
            </a:endParaRPr>
          </a:p>
        </p:txBody>
      </p:sp>
      <p:sp>
        <p:nvSpPr>
          <p:cNvPr id="171" name="Dante"/>
          <p:cNvSpPr txBox="1">
            <a:spLocks noGrp="1"/>
          </p:cNvSpPr>
          <p:nvPr>
            <p:ph type="subTitle" sz="quarter" idx="1"/>
          </p:nvPr>
        </p:nvSpPr>
        <p:spPr>
          <a:xfrm>
            <a:off x="7641324" y="2945310"/>
            <a:ext cx="3314060" cy="731305"/>
          </a:xfrm>
          <a:prstGeom prst="rect">
            <a:avLst/>
          </a:prstGeom>
          <a:gradFill>
            <a:gsLst>
              <a:gs pos="0">
                <a:schemeClr val="accent1"/>
              </a:gs>
              <a:gs pos="100000">
                <a:schemeClr val="accent1">
                  <a:hueOff val="321133"/>
                  <a:satOff val="-12043"/>
                  <a:lumOff val="-7113"/>
                </a:schemeClr>
              </a:gs>
            </a:gsLst>
            <a:lin ang="5400000"/>
          </a:gradFill>
          <a:ln w="9525">
            <a:round/>
          </a:ln>
          <a:effectLst>
            <a:outerShdw blurRad="101600" dir="18900000" rotWithShape="0">
              <a:srgbClr val="000000">
                <a:alpha val="80000"/>
              </a:srgbClr>
            </a:outerShdw>
          </a:effectLst>
        </p:spPr>
        <p:txBody>
          <a:bodyPr/>
          <a:lstStyle>
            <a:lvl1pPr>
              <a:defRPr sz="3200" b="1">
                <a:solidFill>
                  <a:schemeClr val="accent6">
                    <a:hueOff val="105381"/>
                    <a:satOff val="14341"/>
                    <a:lumOff val="10801"/>
                  </a:schemeClr>
                </a:solidFill>
                <a:effectLst>
                  <a:outerShdw blurRad="25400" dist="23998" dir="2700000" rotWithShape="0">
                    <a:srgbClr val="000000">
                      <a:alpha val="31034"/>
                    </a:srgbClr>
                  </a:outerShdw>
                </a:effectLst>
                <a:latin typeface="Helvetica"/>
                <a:ea typeface="Helvetica"/>
                <a:cs typeface="Helvetica"/>
                <a:sym typeface="Helvetica"/>
              </a:defRPr>
            </a:lvl1pPr>
          </a:lstStyle>
          <a:p>
            <a:r>
              <a:rPr dirty="0"/>
              <a:t>Dante</a:t>
            </a:r>
          </a:p>
        </p:txBody>
      </p:sp>
      <p:sp>
        <p:nvSpPr>
          <p:cNvPr id="172" name="数字音频矩阵主机 IED GlobalCom IP 116D系列主机"/>
          <p:cNvSpPr/>
          <p:nvPr/>
        </p:nvSpPr>
        <p:spPr>
          <a:xfrm>
            <a:off x="5936892" y="4280183"/>
            <a:ext cx="6518366" cy="3296564"/>
          </a:xfrm>
          <a:prstGeom prst="rect">
            <a:avLst/>
          </a:prstGeom>
          <a:gradFill>
            <a:gsLst>
              <a:gs pos="0">
                <a:schemeClr val="accent1"/>
              </a:gs>
              <a:gs pos="100000">
                <a:schemeClr val="accent1">
                  <a:hueOff val="321133"/>
                  <a:satOff val="-12043"/>
                  <a:lumOff val="-7113"/>
                </a:schemeClr>
              </a:gs>
            </a:gsLst>
            <a:lin ang="5400000"/>
          </a:gradFill>
          <a:ln w="12700">
            <a:miter lim="400000"/>
          </a:ln>
          <a:effectLst>
            <a:outerShdw blurRad="101600" dir="18900000" rotWithShape="0">
              <a:srgbClr val="000000">
                <a:alpha val="80000"/>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chor="ctr"/>
          <a:lstStyle>
            <a:lvl1pPr>
              <a:defRPr sz="3200">
                <a:effectLst>
                  <a:outerShdw blurRad="25400" dist="23998" dir="2700000" rotWithShape="0">
                    <a:srgbClr val="000000">
                      <a:alpha val="31034"/>
                    </a:srgbClr>
                  </a:outerShdw>
                </a:effectLst>
              </a:defRPr>
            </a:lvl1pPr>
          </a:lstStyle>
          <a:p>
            <a:r>
              <a:rPr dirty="0" err="1"/>
              <a:t>数字音频矩阵主机</a:t>
            </a:r>
            <a:r>
              <a:rPr dirty="0"/>
              <a:t> IED </a:t>
            </a:r>
            <a:r>
              <a:rPr dirty="0" err="1"/>
              <a:t>GlobalCom</a:t>
            </a:r>
            <a:r>
              <a:rPr dirty="0"/>
              <a:t> IP 1</a:t>
            </a:r>
            <a:r>
              <a:rPr lang="en-US" dirty="0"/>
              <a:t>16 </a:t>
            </a:r>
            <a:r>
              <a:rPr lang="zh-CN" altLang="en-US" dirty="0"/>
              <a:t>数字音频矩阵</a:t>
            </a:r>
            <a:r>
              <a:rPr dirty="0" err="1"/>
              <a:t>主机</a:t>
            </a:r>
            <a:endParaRPr lang="en-US" altLang="zh-CN" dirty="0"/>
          </a:p>
          <a:p>
            <a:endParaRPr lang="en-US" altLang="zh-CN" dirty="0"/>
          </a:p>
          <a:p>
            <a:r>
              <a:rPr lang="en-US" altLang="zh-CN" dirty="0"/>
              <a:t>(</a:t>
            </a:r>
            <a:r>
              <a:rPr lang="zh-CN" altLang="en-US" dirty="0">
                <a:solidFill>
                  <a:schemeClr val="accent5">
                    <a:lumMod val="60000"/>
                    <a:lumOff val="40000"/>
                  </a:schemeClr>
                </a:solidFill>
              </a:rPr>
              <a:t>可移植到通用服务器上</a:t>
            </a:r>
            <a:r>
              <a:rPr lang="en-US" altLang="zh-CN" dirty="0"/>
              <a:t>)</a:t>
            </a:r>
          </a:p>
          <a:p>
            <a:r>
              <a:rPr lang="en-US" altLang="zh-CN" dirty="0"/>
              <a:t>(</a:t>
            </a:r>
            <a:r>
              <a:rPr lang="zh-CN" altLang="en-US" dirty="0">
                <a:solidFill>
                  <a:schemeClr val="accent5">
                    <a:lumMod val="60000"/>
                    <a:lumOff val="40000"/>
                  </a:schemeClr>
                </a:solidFill>
                <a:highlight>
                  <a:srgbClr val="FFFF00"/>
                </a:highlight>
              </a:rPr>
              <a:t>只需更换其中的协议声卡即可实现协议互换</a:t>
            </a:r>
            <a:r>
              <a:rPr lang="en-US" altLang="zh-CN" dirty="0"/>
              <a:t>)</a:t>
            </a:r>
            <a:endParaRPr lang="zh-CN" altLang="en-US" dirty="0"/>
          </a:p>
          <a:p>
            <a:endParaRPr lang="zh-CN" altLang="en-US" dirty="0"/>
          </a:p>
        </p:txBody>
      </p:sp>
      <p:sp>
        <p:nvSpPr>
          <p:cNvPr id="173" name="数字D类功放 T112D"/>
          <p:cNvSpPr/>
          <p:nvPr/>
        </p:nvSpPr>
        <p:spPr>
          <a:xfrm>
            <a:off x="5936890" y="10482079"/>
            <a:ext cx="6518365" cy="2032138"/>
          </a:xfrm>
          <a:prstGeom prst="rect">
            <a:avLst/>
          </a:prstGeom>
          <a:gradFill>
            <a:gsLst>
              <a:gs pos="0">
                <a:schemeClr val="accent1"/>
              </a:gs>
              <a:gs pos="100000">
                <a:schemeClr val="accent1">
                  <a:hueOff val="321133"/>
                  <a:satOff val="-12043"/>
                  <a:lumOff val="-7113"/>
                </a:schemeClr>
              </a:gs>
            </a:gsLst>
            <a:lin ang="5400000"/>
          </a:gradFill>
          <a:ln w="12700">
            <a:miter lim="400000"/>
          </a:ln>
          <a:effectLst>
            <a:outerShdw blurRad="101600" dir="18900000" rotWithShape="0">
              <a:srgbClr val="000000">
                <a:alpha val="80000"/>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chor="ctr"/>
          <a:lstStyle>
            <a:lvl1pPr>
              <a:defRPr sz="3200">
                <a:effectLst>
                  <a:outerShdw blurRad="25400" dist="23998" dir="2700000" rotWithShape="0">
                    <a:srgbClr val="000000">
                      <a:alpha val="31034"/>
                    </a:srgbClr>
                  </a:outerShdw>
                </a:effectLst>
              </a:defRPr>
            </a:lvl1pPr>
          </a:lstStyle>
          <a:p>
            <a:r>
              <a:rPr dirty="0" err="1"/>
              <a:t>数字D类功放</a:t>
            </a:r>
            <a:r>
              <a:rPr dirty="0"/>
              <a:t> T112</a:t>
            </a:r>
            <a:endParaRPr lang="en-US" altLang="zh-CN" dirty="0"/>
          </a:p>
          <a:p>
            <a:r>
              <a:rPr lang="en-US" altLang="zh-CN" dirty="0"/>
              <a:t>(</a:t>
            </a:r>
            <a:r>
              <a:rPr lang="zh-CN" altLang="en-US" dirty="0">
                <a:solidFill>
                  <a:schemeClr val="accent5">
                    <a:lumMod val="60000"/>
                    <a:lumOff val="40000"/>
                  </a:schemeClr>
                </a:solidFill>
                <a:highlight>
                  <a:srgbClr val="FFFF00"/>
                </a:highlight>
              </a:rPr>
              <a:t>只需更换其中的协议声卡</a:t>
            </a:r>
            <a:r>
              <a:rPr lang="en-US" altLang="zh-CN" dirty="0">
                <a:solidFill>
                  <a:schemeClr val="accent5">
                    <a:lumMod val="60000"/>
                    <a:lumOff val="40000"/>
                  </a:schemeClr>
                </a:solidFill>
                <a:highlight>
                  <a:srgbClr val="FFFF00"/>
                </a:highlight>
              </a:rPr>
              <a:t>CPU</a:t>
            </a:r>
            <a:r>
              <a:rPr lang="zh-CN" altLang="en-US" dirty="0">
                <a:solidFill>
                  <a:schemeClr val="accent5">
                    <a:lumMod val="60000"/>
                    <a:lumOff val="40000"/>
                  </a:schemeClr>
                </a:solidFill>
                <a:highlight>
                  <a:srgbClr val="FFFF00"/>
                </a:highlight>
              </a:rPr>
              <a:t>板即可实现协议互换</a:t>
            </a:r>
            <a:r>
              <a:rPr lang="en-US" altLang="zh-CN" dirty="0"/>
              <a:t>)</a:t>
            </a:r>
            <a:endParaRPr dirty="0"/>
          </a:p>
        </p:txBody>
      </p:sp>
      <p:sp>
        <p:nvSpPr>
          <p:cNvPr id="174" name="数字呼叫站 IED IPCSDTOUCH…"/>
          <p:cNvSpPr/>
          <p:nvPr/>
        </p:nvSpPr>
        <p:spPr>
          <a:xfrm>
            <a:off x="5936890" y="8088039"/>
            <a:ext cx="6518366" cy="1882748"/>
          </a:xfrm>
          <a:prstGeom prst="rect">
            <a:avLst/>
          </a:prstGeom>
          <a:gradFill>
            <a:gsLst>
              <a:gs pos="0">
                <a:schemeClr val="accent1"/>
              </a:gs>
              <a:gs pos="100000">
                <a:schemeClr val="accent1">
                  <a:hueOff val="321133"/>
                  <a:satOff val="-12043"/>
                  <a:lumOff val="-7113"/>
                </a:schemeClr>
              </a:gs>
            </a:gsLst>
            <a:lin ang="5400000"/>
          </a:gradFill>
          <a:ln w="12700">
            <a:miter lim="400000"/>
          </a:ln>
          <a:effectLst>
            <a:outerShdw blurRad="101600" dir="18900000" rotWithShape="0">
              <a:srgbClr val="000000">
                <a:alpha val="80000"/>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chor="ctr"/>
          <a:lstStyle/>
          <a:p>
            <a:pPr>
              <a:defRPr sz="3200">
                <a:effectLst>
                  <a:outerShdw blurRad="25400" dist="23998" dir="2700000" rotWithShape="0">
                    <a:srgbClr val="000000">
                      <a:alpha val="31034"/>
                    </a:srgbClr>
                  </a:outerShdw>
                </a:effectLst>
              </a:defRPr>
            </a:pPr>
            <a:r>
              <a:rPr lang="zh-CN" altLang="en-US" dirty="0"/>
              <a:t>数字呼叫站 </a:t>
            </a:r>
            <a:r>
              <a:rPr lang="en-US" altLang="zh-CN" dirty="0"/>
              <a:t>571D</a:t>
            </a:r>
            <a:r>
              <a:rPr lang="zh-CN" altLang="en-US" dirty="0"/>
              <a:t>、</a:t>
            </a:r>
            <a:r>
              <a:rPr lang="en-US" dirty="0"/>
              <a:t>IPCSD4</a:t>
            </a:r>
            <a:endParaRPr lang="en-US" altLang="zh-CN" dirty="0"/>
          </a:p>
          <a:p>
            <a:pPr>
              <a:defRPr sz="3200">
                <a:effectLst>
                  <a:outerShdw blurRad="25400" dist="23998" dir="2700000" rotWithShape="0">
                    <a:srgbClr val="000000">
                      <a:alpha val="31034"/>
                    </a:srgbClr>
                  </a:outerShdw>
                </a:effectLst>
              </a:defRPr>
            </a:pPr>
            <a:r>
              <a:rPr lang="zh-CN" altLang="en-US" dirty="0">
                <a:solidFill>
                  <a:schemeClr val="accent5">
                    <a:lumMod val="60000"/>
                    <a:lumOff val="40000"/>
                  </a:schemeClr>
                </a:solidFill>
                <a:highlight>
                  <a:srgbClr val="FFFF00"/>
                </a:highlight>
              </a:rPr>
              <a:t>只需更换其中的协议芯片即可实现协议互换</a:t>
            </a:r>
            <a:endParaRPr lang="en-US" altLang="zh-CN" dirty="0"/>
          </a:p>
        </p:txBody>
      </p:sp>
      <p:sp>
        <p:nvSpPr>
          <p:cNvPr id="177" name="语音记录仪/背景音乐接口设备 IED 1544AIOD…"/>
          <p:cNvSpPr txBox="1"/>
          <p:nvPr/>
        </p:nvSpPr>
        <p:spPr>
          <a:xfrm>
            <a:off x="14827528" y="6135579"/>
            <a:ext cx="7239160" cy="563635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71437" tIns="71437" rIns="71437" bIns="71437" anchor="ctr">
            <a:spAutoFit/>
          </a:bodyPr>
          <a:lstStyle/>
          <a:p>
            <a:pPr marL="228600" lvl="2" indent="-228600" algn="l">
              <a:lnSpc>
                <a:spcPct val="120000"/>
              </a:lnSpc>
              <a:buSzPct val="100000"/>
              <a:buChar char="•"/>
              <a:defRPr sz="3000"/>
            </a:pPr>
            <a:r>
              <a:rPr dirty="0"/>
              <a:t>  </a:t>
            </a:r>
            <a:r>
              <a:rPr lang="zh-CN" altLang="en-US" dirty="0"/>
              <a:t>模数转换</a:t>
            </a:r>
            <a:r>
              <a:rPr dirty="0" err="1"/>
              <a:t>接口设备</a:t>
            </a:r>
            <a:r>
              <a:rPr sz="3200" b="1" dirty="0">
                <a:solidFill>
                  <a:schemeClr val="accent6">
                    <a:hueOff val="105381"/>
                    <a:satOff val="14341"/>
                    <a:lumOff val="10801"/>
                  </a:schemeClr>
                </a:solidFill>
                <a:effectLst>
                  <a:outerShdw blurRad="25400" dist="23998" dir="2700000" rotWithShape="0">
                    <a:srgbClr val="000000">
                      <a:alpha val="31034"/>
                    </a:srgbClr>
                  </a:outerShdw>
                </a:effectLst>
                <a:latin typeface="Helvetica"/>
                <a:cs typeface="Helvetica"/>
              </a:rPr>
              <a:t> IED 1544AIOD</a:t>
            </a:r>
          </a:p>
          <a:p>
            <a:pPr marL="228600" indent="-228600" algn="l">
              <a:lnSpc>
                <a:spcPct val="120000"/>
              </a:lnSpc>
              <a:buSzPct val="100000"/>
              <a:buChar char="•"/>
              <a:defRPr sz="3000"/>
            </a:pPr>
            <a:r>
              <a:rPr dirty="0"/>
              <a:t>  </a:t>
            </a:r>
            <a:r>
              <a:rPr dirty="0" err="1"/>
              <a:t>消防</a:t>
            </a:r>
            <a:r>
              <a:rPr lang="zh-CN" altLang="en-US" dirty="0"/>
              <a:t>信号</a:t>
            </a:r>
            <a:r>
              <a:rPr dirty="0" err="1"/>
              <a:t>接口设备</a:t>
            </a:r>
            <a:r>
              <a:rPr dirty="0"/>
              <a:t> </a:t>
            </a:r>
            <a:r>
              <a:rPr dirty="0">
                <a:solidFill>
                  <a:srgbClr val="FFC000"/>
                </a:solidFill>
              </a:rPr>
              <a:t>IED </a:t>
            </a:r>
            <a:r>
              <a:rPr lang="en-US" altLang="zh-CN" dirty="0">
                <a:solidFill>
                  <a:srgbClr val="FFC000"/>
                </a:solidFill>
              </a:rPr>
              <a:t>1516LI</a:t>
            </a:r>
            <a:endParaRPr dirty="0">
              <a:solidFill>
                <a:srgbClr val="FFC000"/>
              </a:solidFill>
            </a:endParaRPr>
          </a:p>
          <a:p>
            <a:pPr marL="228600" indent="-228600" algn="l">
              <a:lnSpc>
                <a:spcPct val="120000"/>
              </a:lnSpc>
              <a:buSzPct val="100000"/>
              <a:buChar char="•"/>
              <a:defRPr sz="3000"/>
            </a:pPr>
            <a:r>
              <a:rPr dirty="0"/>
              <a:t>  </a:t>
            </a:r>
            <a:r>
              <a:rPr dirty="0" err="1"/>
              <a:t>逻辑输出设备</a:t>
            </a:r>
            <a:r>
              <a:rPr dirty="0"/>
              <a:t> </a:t>
            </a:r>
            <a:r>
              <a:rPr lang="en-US" dirty="0"/>
              <a:t>IED </a:t>
            </a:r>
            <a:r>
              <a:rPr lang="en-US" sz="3000" dirty="0">
                <a:solidFill>
                  <a:srgbClr val="FFC000"/>
                </a:solidFill>
              </a:rPr>
              <a:t>1522LR</a:t>
            </a:r>
            <a:endParaRPr sz="3000" dirty="0">
              <a:solidFill>
                <a:srgbClr val="FFC000"/>
              </a:solidFill>
            </a:endParaRPr>
          </a:p>
          <a:p>
            <a:pPr marL="228600" indent="-228600" algn="l">
              <a:lnSpc>
                <a:spcPct val="120000"/>
              </a:lnSpc>
              <a:buSzPct val="100000"/>
              <a:buChar char="•"/>
              <a:defRPr sz="3000"/>
            </a:pPr>
            <a:r>
              <a:rPr dirty="0"/>
              <a:t>  </a:t>
            </a:r>
            <a:r>
              <a:rPr dirty="0" err="1"/>
              <a:t>噪音探测终端</a:t>
            </a:r>
            <a:r>
              <a:rPr lang="zh-CN" altLang="en-US" dirty="0"/>
              <a:t>设备</a:t>
            </a:r>
            <a:r>
              <a:rPr dirty="0"/>
              <a:t> </a:t>
            </a:r>
            <a:r>
              <a:rPr dirty="0">
                <a:solidFill>
                  <a:srgbClr val="FFC000"/>
                </a:solidFill>
              </a:rPr>
              <a:t>IED 540S</a:t>
            </a:r>
            <a:r>
              <a:rPr lang="en-US" altLang="zh-CN" dirty="0">
                <a:solidFill>
                  <a:srgbClr val="FFC000"/>
                </a:solidFill>
              </a:rPr>
              <a:t>-2</a:t>
            </a:r>
            <a:endParaRPr dirty="0">
              <a:solidFill>
                <a:srgbClr val="FFC000"/>
              </a:solidFill>
            </a:endParaRPr>
          </a:p>
          <a:p>
            <a:pPr marL="228600" indent="-228600" algn="l">
              <a:lnSpc>
                <a:spcPct val="120000"/>
              </a:lnSpc>
              <a:buSzPct val="100000"/>
              <a:buChar char="•"/>
              <a:defRPr sz="3000"/>
            </a:pPr>
            <a:r>
              <a:rPr dirty="0"/>
              <a:t>  </a:t>
            </a:r>
            <a:r>
              <a:rPr dirty="0" err="1"/>
              <a:t>扬声器回路自动检测终端</a:t>
            </a:r>
            <a:r>
              <a:rPr dirty="0"/>
              <a:t> </a:t>
            </a:r>
            <a:r>
              <a:rPr dirty="0">
                <a:solidFill>
                  <a:srgbClr val="FFC000"/>
                </a:solidFill>
              </a:rPr>
              <a:t>IED 5411EOL</a:t>
            </a:r>
            <a:endParaRPr lang="en-US" altLang="zh-CN" dirty="0">
              <a:solidFill>
                <a:srgbClr val="FFC000"/>
              </a:solidFill>
            </a:endParaRPr>
          </a:p>
          <a:p>
            <a:pPr marL="228600" indent="-228600" algn="l">
              <a:lnSpc>
                <a:spcPct val="120000"/>
              </a:lnSpc>
              <a:buSzPct val="100000"/>
              <a:buChar char="•"/>
              <a:defRPr sz="3000"/>
            </a:pPr>
            <a:r>
              <a:rPr lang="en-US" altLang="zh-CN" dirty="0">
                <a:solidFill>
                  <a:srgbClr val="FFC000"/>
                </a:solidFill>
              </a:rPr>
              <a:t>/IED 5410EOL</a:t>
            </a:r>
            <a:endParaRPr dirty="0">
              <a:solidFill>
                <a:srgbClr val="FFC000"/>
              </a:solidFill>
            </a:endParaRPr>
          </a:p>
          <a:p>
            <a:pPr marL="228600" indent="-228600" algn="l">
              <a:lnSpc>
                <a:spcPct val="120000"/>
              </a:lnSpc>
              <a:buSzPct val="100000"/>
              <a:buChar char="•"/>
              <a:defRPr sz="3000"/>
            </a:pPr>
            <a:r>
              <a:rPr dirty="0"/>
              <a:t>  </a:t>
            </a:r>
            <a:r>
              <a:rPr dirty="0" err="1"/>
              <a:t>扬声器，服务器和操作PC，网络交换机</a:t>
            </a:r>
            <a:endParaRPr lang="en-US" altLang="zh-CN" dirty="0"/>
          </a:p>
          <a:p>
            <a:pPr marL="228600" indent="-228600" algn="l">
              <a:lnSpc>
                <a:spcPct val="120000"/>
              </a:lnSpc>
              <a:buSzPct val="100000"/>
              <a:buChar char="•"/>
              <a:defRPr sz="3000"/>
            </a:pPr>
            <a:r>
              <a:rPr lang="zh-CN" altLang="en-US" dirty="0"/>
              <a:t>  呼叫站人工广播录音服务器</a:t>
            </a:r>
            <a:endParaRPr lang="en-US" altLang="zh-CN" dirty="0"/>
          </a:p>
          <a:p>
            <a:pPr marL="228600" indent="-228600" algn="l">
              <a:lnSpc>
                <a:spcPct val="120000"/>
              </a:lnSpc>
              <a:buSzPct val="100000"/>
              <a:buChar char="•"/>
              <a:defRPr sz="3000"/>
            </a:pPr>
            <a:r>
              <a:rPr lang="en-US" altLang="zh-CN" dirty="0"/>
              <a:t>  </a:t>
            </a:r>
            <a:r>
              <a:rPr lang="zh-CN" altLang="en-US" dirty="0"/>
              <a:t>消防强切设备</a:t>
            </a:r>
            <a:endParaRPr lang="en-US" altLang="zh-CN" dirty="0"/>
          </a:p>
          <a:p>
            <a:pPr marL="228600" indent="-228600" algn="l">
              <a:lnSpc>
                <a:spcPct val="120000"/>
              </a:lnSpc>
              <a:buSzPct val="100000"/>
              <a:buChar char="•"/>
              <a:defRPr sz="3000"/>
            </a:pPr>
            <a:r>
              <a:rPr lang="en-US" altLang="zh-CN" dirty="0"/>
              <a:t>  </a:t>
            </a:r>
            <a:r>
              <a:rPr lang="zh-CN" altLang="en-US" dirty="0"/>
              <a:t>带强切的音控开关</a:t>
            </a:r>
            <a:endParaRPr dirty="0"/>
          </a:p>
        </p:txBody>
      </p:sp>
      <p:sp>
        <p:nvSpPr>
          <p:cNvPr id="12" name="IPCSDTOUCH">
            <a:extLst>
              <a:ext uri="{FF2B5EF4-FFF2-40B4-BE49-F238E27FC236}">
                <a16:creationId xmlns:a16="http://schemas.microsoft.com/office/drawing/2014/main" id="{D7D8AE27-0DBF-49EC-B57E-2930AB3EA8A5}"/>
              </a:ext>
            </a:extLst>
          </p:cNvPr>
          <p:cNvSpPr txBox="1"/>
          <p:nvPr/>
        </p:nvSpPr>
        <p:spPr>
          <a:xfrm>
            <a:off x="15966201" y="4657093"/>
            <a:ext cx="3837588" cy="6367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71437" tIns="71437" rIns="71437" bIns="71437" anchor="ctr">
            <a:spAutoFit/>
          </a:bodyPr>
          <a:lstStyle>
            <a:lvl1pPr>
              <a:defRPr>
                <a:solidFill>
                  <a:schemeClr val="accent1">
                    <a:hueOff val="-137333"/>
                    <a:satOff val="-2150"/>
                    <a:lumOff val="15684"/>
                  </a:schemeClr>
                </a:solidFill>
              </a:defRPr>
            </a:lvl1pPr>
          </a:lstStyle>
          <a:p>
            <a:r>
              <a:rPr lang="zh-CN" altLang="en-US" sz="3200" b="1" dirty="0">
                <a:solidFill>
                  <a:schemeClr val="accent6">
                    <a:hueOff val="105381"/>
                    <a:satOff val="14341"/>
                    <a:lumOff val="10801"/>
                  </a:schemeClr>
                </a:solidFill>
                <a:effectLst>
                  <a:outerShdw blurRad="25400" dist="23998" dir="2700000" rotWithShape="0">
                    <a:srgbClr val="000000">
                      <a:alpha val="31034"/>
                    </a:srgbClr>
                  </a:outerShdw>
                </a:effectLst>
                <a:latin typeface="Helvetica"/>
                <a:cs typeface="Helvetica"/>
                <a:sym typeface="Helvetica"/>
              </a:rPr>
              <a:t>除中间的核心设备外</a:t>
            </a:r>
            <a:endParaRPr sz="3200" b="1" dirty="0">
              <a:solidFill>
                <a:schemeClr val="accent6">
                  <a:hueOff val="105381"/>
                  <a:satOff val="14341"/>
                  <a:lumOff val="10801"/>
                </a:schemeClr>
              </a:solidFill>
              <a:effectLst>
                <a:outerShdw blurRad="25400" dist="23998" dir="2700000" rotWithShape="0">
                  <a:srgbClr val="000000">
                    <a:alpha val="31034"/>
                  </a:srgbClr>
                </a:outerShdw>
              </a:effectLst>
              <a:latin typeface="Helvetica"/>
              <a:cs typeface="Helvetica"/>
              <a:sym typeface="Helvetica"/>
            </a:endParaRPr>
          </a:p>
        </p:txBody>
      </p:sp>
    </p:spTree>
  </p:cSld>
  <p:clrMapOvr>
    <a:masterClrMapping/>
  </p:clrMapOvr>
  <p:transition spd="med"/>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c36c7a7b-52e7-4d36-97cf-75e7bfbdf1a1}"/>
</p:tagLst>
</file>

<file path=ppt/theme/theme1.xml><?xml version="1.0" encoding="utf-8"?>
<a:theme xmlns:a="http://schemas.openxmlformats.org/drawingml/2006/main" name="Gradient">
  <a:themeElements>
    <a:clrScheme name="Gradient">
      <a:dk1>
        <a:srgbClr val="FF0000"/>
      </a:dk1>
      <a:lt1>
        <a:srgbClr val="FFFFFF"/>
      </a:lt1>
      <a:dk2>
        <a:srgbClr val="53585F"/>
      </a:dk2>
      <a:lt2>
        <a:srgbClr val="DCDEE0"/>
      </a:lt2>
      <a:accent1>
        <a:srgbClr val="0065C1"/>
      </a:accent1>
      <a:accent2>
        <a:srgbClr val="189B1A"/>
      </a:accent2>
      <a:accent3>
        <a:srgbClr val="008C91"/>
      </a:accent3>
      <a:accent4>
        <a:srgbClr val="5747C1"/>
      </a:accent4>
      <a:accent5>
        <a:srgbClr val="971817"/>
      </a:accent5>
      <a:accent6>
        <a:srgbClr val="BC8027"/>
      </a:accent6>
      <a:hlink>
        <a:srgbClr val="0000FF"/>
      </a:hlink>
      <a:folHlink>
        <a:srgbClr val="FF00FF"/>
      </a:folHlink>
    </a:clrScheme>
    <a:fontScheme name="Gradient">
      <a:majorFont>
        <a:latin typeface="Helvetica Light"/>
        <a:ea typeface="Helvetica Light"/>
        <a:cs typeface="Helvetica Light"/>
      </a:majorFont>
      <a:minorFont>
        <a:latin typeface="Helvetica Light"/>
        <a:ea typeface="Helvetica Light"/>
        <a:cs typeface="Helvetica Light"/>
      </a:minorFont>
    </a:fontScheme>
    <a:fmtScheme name="Gradie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01600" dir="18900000" rotWithShape="0">
              <a:srgbClr val="000000">
                <a:alpha val="80000"/>
              </a:srgbClr>
            </a:outerShdw>
          </a:effectLst>
        </a:effectStyle>
        <a:effectStyle>
          <a:effectLst>
            <a:outerShdw blurRad="101600" dir="18900000" rotWithShape="0">
              <a:srgbClr val="000000">
                <a:alpha val="80000"/>
              </a:srgbClr>
            </a:outerShdw>
          </a:effectLst>
        </a:effectStyle>
        <a:effectStyle>
          <a:effectLst>
            <a:outerShdw blurRad="101600" dir="18900000" rotWithShape="0">
              <a:srgbClr val="000000">
                <a:alpha val="8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adFill flip="none" rotWithShape="1">
          <a:gsLst>
            <a:gs pos="0">
              <a:schemeClr val="accent1"/>
            </a:gs>
            <a:gs pos="100000">
              <a:schemeClr val="accent1">
                <a:hueOff val="321133"/>
                <a:satOff val="-12043"/>
                <a:lumOff val="-7113"/>
              </a:schemeClr>
            </a:gs>
          </a:gsLst>
          <a:lin ang="5400000" scaled="0"/>
        </a:gradFill>
        <a:ln w="12700" cap="flat">
          <a:noFill/>
          <a:miter lim="400000"/>
        </a:ln>
        <a:effectLst>
          <a:outerShdw blurRad="101600" dir="18900000" rotWithShape="0">
            <a:srgbClr val="000000">
              <a:alpha val="8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outerShdw blurRad="25400" dist="23998" dir="2700000" rotWithShape="0">
                <a:srgbClr val="000000">
                  <a:alpha val="31034"/>
                </a:srgbClr>
              </a:outerShdw>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FFFFFF"/>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Gradient">
  <a:themeElements>
    <a:clrScheme name="Gradient">
      <a:dk1>
        <a:srgbClr val="000000"/>
      </a:dk1>
      <a:lt1>
        <a:srgbClr val="FFFFFF"/>
      </a:lt1>
      <a:dk2>
        <a:srgbClr val="53585F"/>
      </a:dk2>
      <a:lt2>
        <a:srgbClr val="DCDEE0"/>
      </a:lt2>
      <a:accent1>
        <a:srgbClr val="0065C1"/>
      </a:accent1>
      <a:accent2>
        <a:srgbClr val="189B1A"/>
      </a:accent2>
      <a:accent3>
        <a:srgbClr val="008C91"/>
      </a:accent3>
      <a:accent4>
        <a:srgbClr val="5747C1"/>
      </a:accent4>
      <a:accent5>
        <a:srgbClr val="971817"/>
      </a:accent5>
      <a:accent6>
        <a:srgbClr val="BC8027"/>
      </a:accent6>
      <a:hlink>
        <a:srgbClr val="0000FF"/>
      </a:hlink>
      <a:folHlink>
        <a:srgbClr val="FF00FF"/>
      </a:folHlink>
    </a:clrScheme>
    <a:fontScheme name="Gradient">
      <a:majorFont>
        <a:latin typeface="Helvetica Light"/>
        <a:ea typeface="Helvetica Light"/>
        <a:cs typeface="Helvetica Light"/>
      </a:majorFont>
      <a:minorFont>
        <a:latin typeface="Helvetica Light"/>
        <a:ea typeface="Helvetica Light"/>
        <a:cs typeface="Helvetica Light"/>
      </a:minorFont>
    </a:fontScheme>
    <a:fmtScheme name="Gradie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01600" dir="18900000" rotWithShape="0">
              <a:srgbClr val="000000">
                <a:alpha val="80000"/>
              </a:srgbClr>
            </a:outerShdw>
          </a:effectLst>
        </a:effectStyle>
        <a:effectStyle>
          <a:effectLst>
            <a:outerShdw blurRad="101600" dir="18900000" rotWithShape="0">
              <a:srgbClr val="000000">
                <a:alpha val="80000"/>
              </a:srgbClr>
            </a:outerShdw>
          </a:effectLst>
        </a:effectStyle>
        <a:effectStyle>
          <a:effectLst>
            <a:outerShdw blurRad="101600" dir="18900000" rotWithShape="0">
              <a:srgbClr val="000000">
                <a:alpha val="8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adFill flip="none" rotWithShape="1">
          <a:gsLst>
            <a:gs pos="0">
              <a:schemeClr val="accent1"/>
            </a:gs>
            <a:gs pos="100000">
              <a:schemeClr val="accent1">
                <a:hueOff val="321133"/>
                <a:satOff val="-12043"/>
                <a:lumOff val="-7113"/>
              </a:schemeClr>
            </a:gs>
          </a:gsLst>
          <a:lin ang="5400000" scaled="0"/>
        </a:gradFill>
        <a:ln w="12700" cap="flat">
          <a:noFill/>
          <a:miter lim="400000"/>
        </a:ln>
        <a:effectLst>
          <a:outerShdw blurRad="101600" dir="18900000" rotWithShape="0">
            <a:srgbClr val="000000">
              <a:alpha val="8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outerShdw blurRad="25400" dist="23998" dir="2700000" rotWithShape="0">
                <a:srgbClr val="000000">
                  <a:alpha val="31034"/>
                </a:srgbClr>
              </a:outerShdw>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FFFFFF"/>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288</TotalTime>
  <Words>1901</Words>
  <Application>Microsoft Office PowerPoint</Application>
  <PresentationFormat>自定义</PresentationFormat>
  <Paragraphs>260</Paragraphs>
  <Slides>40</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40</vt:i4>
      </vt:variant>
    </vt:vector>
  </HeadingPairs>
  <TitlesOfParts>
    <vt:vector size="50" baseType="lpstr">
      <vt:lpstr>Helvetica Light</vt:lpstr>
      <vt:lpstr>Helvetica Neue</vt:lpstr>
      <vt:lpstr>Krungthep</vt:lpstr>
      <vt:lpstr>PingFang SC Regular</vt:lpstr>
      <vt:lpstr>YuppySC-Regular</vt:lpstr>
      <vt:lpstr>儷黑 Pro</vt:lpstr>
      <vt:lpstr>Arial</vt:lpstr>
      <vt:lpstr>Helvetica</vt:lpstr>
      <vt:lpstr>Roboto</vt:lpstr>
      <vt:lpstr>Gradient</vt:lpstr>
      <vt:lpstr>AtlasIED 机场公共广播 Dante系统介绍</vt:lpstr>
      <vt:lpstr>PowerPoint 演示文稿</vt:lpstr>
      <vt:lpstr>IED介绍 Innovative Electronic Designs</vt:lpstr>
      <vt:lpstr>全球机场业绩（截止2018.01）</vt:lpstr>
      <vt:lpstr>IED系统在中国机场业绩</vt:lpstr>
      <vt:lpstr>关于广播并发数的说明</vt:lpstr>
      <vt:lpstr>协议使用说明</vt:lpstr>
      <vt:lpstr>验证系统的Dante协议产品的真实性</vt:lpstr>
      <vt:lpstr>完整系统硬件配置清单</vt:lpstr>
      <vt:lpstr>PowerPoint 演示文稿</vt:lpstr>
      <vt:lpstr>IP 100矩阵主机 原生主机和通用服务器版</vt:lpstr>
      <vt:lpstr>原生主机和通用服务器版的比较</vt:lpstr>
      <vt:lpstr>T112功放</vt:lpstr>
      <vt:lpstr>T112功放</vt:lpstr>
      <vt:lpstr>功放卡</vt:lpstr>
      <vt:lpstr>Dante数字呼叫站</vt:lpstr>
      <vt:lpstr>数字呼叫站</vt:lpstr>
      <vt:lpstr>数字呼叫站</vt:lpstr>
      <vt:lpstr>PowerPoint 演示文稿</vt:lpstr>
      <vt:lpstr>呼叫站语音记录仪服务器软件</vt:lpstr>
      <vt:lpstr>Dante数模转换设备</vt:lpstr>
      <vt:lpstr>PowerPoint 演示文稿</vt:lpstr>
      <vt:lpstr>PowerPoint 演示文稿</vt:lpstr>
      <vt:lpstr>其他</vt:lpstr>
      <vt:lpstr>广播软件完整配置</vt:lpstr>
      <vt:lpstr>GCK软件功能</vt:lpstr>
      <vt:lpstr>新版GCK软件</vt:lpstr>
      <vt:lpstr>FAS自动广播软件</vt:lpstr>
      <vt:lpstr>FAS自动广播软件</vt:lpstr>
      <vt:lpstr>TCAS文本转语音广播软件</vt:lpstr>
      <vt:lpstr>监听、消防控制、背景音乐控制软件</vt:lpstr>
      <vt:lpstr>IED Director视图软件的广泛使用</vt:lpstr>
      <vt:lpstr>日志工具软件</vt:lpstr>
      <vt:lpstr>日志工具软件</vt:lpstr>
      <vt:lpstr>如果必须使用第三方自动广播软件</vt:lpstr>
      <vt:lpstr>采用IED系统的优势</vt:lpstr>
      <vt:lpstr>采用IED系统的优势</vt:lpstr>
      <vt:lpstr>采用IED系统的优势</vt:lpstr>
      <vt:lpstr>IED和其他系统的比较</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AtlasIED 机场公共广播系统介绍</dc:title>
  <dc:creator>闲庭 观云</dc:creator>
  <cp:lastModifiedBy>闲庭 观云</cp:lastModifiedBy>
  <cp:revision>37</cp:revision>
  <dcterms:created xsi:type="dcterms:W3CDTF">2020-08-11T03:31:10Z</dcterms:created>
  <dcterms:modified xsi:type="dcterms:W3CDTF">2022-07-07T07:29:55Z</dcterms:modified>
</cp:coreProperties>
</file>